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32099250" cy="43748325"/>
  <p:defaultTex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4836">
          <p15:clr>
            <a:srgbClr val="A4A3A4"/>
          </p15:clr>
        </p15:guide>
        <p15:guide id="2" orient="horz" pos="20196">
          <p15:clr>
            <a:srgbClr val="A4A3A4"/>
          </p15:clr>
        </p15:guide>
        <p15:guide id="3" orient="horz" pos="2148">
          <p15:clr>
            <a:srgbClr val="A4A3A4"/>
          </p15:clr>
        </p15:guide>
        <p15:guide id="4"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064"/>
    <a:srgbClr val="EAEAEA"/>
    <a:srgbClr val="C0C0C0"/>
    <a:srgbClr val="0046D2"/>
    <a:srgbClr val="FF0000"/>
    <a:srgbClr val="698ED9"/>
    <a:srgbClr val="A7C4FF"/>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877" autoAdjust="0"/>
    <p:restoredTop sz="94660"/>
  </p:normalViewPr>
  <p:slideViewPr>
    <p:cSldViewPr snapToGrid="0">
      <p:cViewPr>
        <p:scale>
          <a:sx n="30" d="100"/>
          <a:sy n="30" d="100"/>
        </p:scale>
        <p:origin x="1338" y="-192"/>
      </p:cViewPr>
      <p:guideLst>
        <p:guide orient="horz" pos="4836"/>
        <p:guide orient="horz" pos="20196"/>
        <p:guide orient="horz" pos="2148"/>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2"/>
            <a:ext cx="13909677" cy="2187419"/>
          </a:xfrm>
          <a:prstGeom prst="rect">
            <a:avLst/>
          </a:prstGeom>
          <a:noFill/>
          <a:ln w="9525">
            <a:noFill/>
            <a:miter lim="800000"/>
            <a:headEnd/>
            <a:tailEnd/>
          </a:ln>
          <a:effectLst/>
        </p:spPr>
        <p:txBody>
          <a:bodyPr vert="horz" wrap="square" lIns="434706" tIns="217353" rIns="434706" bIns="217353" numCol="1" anchor="t" anchorCtr="0" compatLnSpc="1">
            <a:prstTxWarp prst="textNoShape">
              <a:avLst/>
            </a:prstTxWarp>
          </a:bodyPr>
          <a:lstStyle>
            <a:lvl1pPr algn="l">
              <a:defRPr sz="5700"/>
            </a:lvl1pPr>
          </a:lstStyle>
          <a:p>
            <a:endParaRPr lang="en-US" dirty="0"/>
          </a:p>
        </p:txBody>
      </p:sp>
      <p:sp>
        <p:nvSpPr>
          <p:cNvPr id="3075" name="Rectangle 3"/>
          <p:cNvSpPr>
            <a:spLocks noGrp="1" noChangeArrowheads="1"/>
          </p:cNvSpPr>
          <p:nvPr>
            <p:ph type="dt" idx="1"/>
          </p:nvPr>
        </p:nvSpPr>
        <p:spPr bwMode="auto">
          <a:xfrm>
            <a:off x="18181987" y="2"/>
            <a:ext cx="13909677" cy="2187419"/>
          </a:xfrm>
          <a:prstGeom prst="rect">
            <a:avLst/>
          </a:prstGeom>
          <a:noFill/>
          <a:ln w="9525">
            <a:noFill/>
            <a:miter lim="800000"/>
            <a:headEnd/>
            <a:tailEnd/>
          </a:ln>
          <a:effectLst/>
        </p:spPr>
        <p:txBody>
          <a:bodyPr vert="horz" wrap="square" lIns="434706" tIns="217353" rIns="434706" bIns="217353" numCol="1" anchor="t" anchorCtr="0" compatLnSpc="1">
            <a:prstTxWarp prst="textNoShape">
              <a:avLst/>
            </a:prstTxWarp>
          </a:bodyPr>
          <a:lstStyle>
            <a:lvl1pPr algn="r">
              <a:defRPr sz="5700"/>
            </a:lvl1pPr>
          </a:lstStyle>
          <a:p>
            <a:endParaRPr lang="en-US" dirty="0"/>
          </a:p>
        </p:txBody>
      </p:sp>
      <p:sp>
        <p:nvSpPr>
          <p:cNvPr id="3076" name="Rectangle 4"/>
          <p:cNvSpPr>
            <a:spLocks noGrp="1" noRot="1" noChangeAspect="1" noChangeArrowheads="1" noTextEdit="1"/>
          </p:cNvSpPr>
          <p:nvPr>
            <p:ph type="sldImg" idx="2"/>
          </p:nvPr>
        </p:nvSpPr>
        <p:spPr bwMode="auto">
          <a:xfrm>
            <a:off x="5113338" y="3276600"/>
            <a:ext cx="21880512" cy="16409988"/>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3209927" y="20784215"/>
            <a:ext cx="25679400" cy="19686744"/>
          </a:xfrm>
          <a:prstGeom prst="rect">
            <a:avLst/>
          </a:prstGeom>
          <a:noFill/>
          <a:ln w="9525">
            <a:noFill/>
            <a:miter lim="800000"/>
            <a:headEnd/>
            <a:tailEnd/>
          </a:ln>
          <a:effectLst/>
        </p:spPr>
        <p:txBody>
          <a:bodyPr vert="horz" wrap="square" lIns="434706" tIns="217353" rIns="434706" bIns="21735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41553394"/>
            <a:ext cx="13909677" cy="2187419"/>
          </a:xfrm>
          <a:prstGeom prst="rect">
            <a:avLst/>
          </a:prstGeom>
          <a:noFill/>
          <a:ln w="9525">
            <a:noFill/>
            <a:miter lim="800000"/>
            <a:headEnd/>
            <a:tailEnd/>
          </a:ln>
          <a:effectLst/>
        </p:spPr>
        <p:txBody>
          <a:bodyPr vert="horz" wrap="square" lIns="434706" tIns="217353" rIns="434706" bIns="217353" numCol="1" anchor="b" anchorCtr="0" compatLnSpc="1">
            <a:prstTxWarp prst="textNoShape">
              <a:avLst/>
            </a:prstTxWarp>
          </a:bodyPr>
          <a:lstStyle>
            <a:lvl1pPr algn="l">
              <a:defRPr sz="5700"/>
            </a:lvl1pPr>
          </a:lstStyle>
          <a:p>
            <a:endParaRPr lang="en-US" dirty="0"/>
          </a:p>
        </p:txBody>
      </p:sp>
      <p:sp>
        <p:nvSpPr>
          <p:cNvPr id="3079" name="Rectangle 7"/>
          <p:cNvSpPr>
            <a:spLocks noGrp="1" noChangeArrowheads="1"/>
          </p:cNvSpPr>
          <p:nvPr>
            <p:ph type="sldNum" sz="quarter" idx="5"/>
          </p:nvPr>
        </p:nvSpPr>
        <p:spPr bwMode="auto">
          <a:xfrm>
            <a:off x="18181987" y="41553394"/>
            <a:ext cx="13909677" cy="2187419"/>
          </a:xfrm>
          <a:prstGeom prst="rect">
            <a:avLst/>
          </a:prstGeom>
          <a:noFill/>
          <a:ln w="9525">
            <a:noFill/>
            <a:miter lim="800000"/>
            <a:headEnd/>
            <a:tailEnd/>
          </a:ln>
          <a:effectLst/>
        </p:spPr>
        <p:txBody>
          <a:bodyPr vert="horz" wrap="square" lIns="434706" tIns="217353" rIns="434706" bIns="217353" numCol="1" anchor="b" anchorCtr="0" compatLnSpc="1">
            <a:prstTxWarp prst="textNoShape">
              <a:avLst/>
            </a:prstTxWarp>
          </a:bodyPr>
          <a:lstStyle>
            <a:lvl1pPr algn="r">
              <a:defRPr sz="5700"/>
            </a:lvl1pPr>
          </a:lstStyle>
          <a:p>
            <a:fld id="{7FB84CA5-7362-492D-8EBC-472296314F28}" type="slidenum">
              <a:rPr lang="en-US"/>
              <a:pPr/>
              <a:t>‹#›</a:t>
            </a:fld>
            <a:endParaRPr lang="en-US" dirty="0"/>
          </a:p>
        </p:txBody>
      </p:sp>
    </p:spTree>
    <p:extLst>
      <p:ext uri="{BB962C8B-B14F-4D97-AF65-F5344CB8AC3E}">
        <p14:creationId xmlns:p14="http://schemas.microsoft.com/office/powerpoint/2010/main" val="294682252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4D40FB-8398-4C90-906C-C9755161D6CD}"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35828446" y="32395636"/>
            <a:ext cx="4141787" cy="2127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userDrawn="1"/>
        </p:nvSpPr>
        <p:spPr>
          <a:xfrm>
            <a:off x="39926520" y="32308800"/>
            <a:ext cx="2383858" cy="338554"/>
          </a:xfrm>
          <a:prstGeom prst="rect">
            <a:avLst/>
          </a:prstGeom>
          <a:noFill/>
        </p:spPr>
        <p:txBody>
          <a:bodyPr wrap="none" rtlCol="0">
            <a:spAutoFit/>
          </a:bodyPr>
          <a:lstStyle/>
          <a:p>
            <a:r>
              <a:rPr lang="en-US" sz="1600" dirty="0">
                <a:solidFill>
                  <a:schemeClr val="bg1"/>
                </a:solidFill>
              </a:rPr>
              <a:t>www.postersession.com</a:t>
            </a:r>
          </a:p>
        </p:txBody>
      </p:sp>
      <p:sp>
        <p:nvSpPr>
          <p:cNvPr id="4" name="TextBox 3">
            <a:extLst>
              <a:ext uri="{FF2B5EF4-FFF2-40B4-BE49-F238E27FC236}">
                <a16:creationId xmlns:a16="http://schemas.microsoft.com/office/drawing/2014/main" id="{4839A897-3608-4B3C-B0EF-8356550C6F0C}"/>
              </a:ext>
            </a:extLst>
          </p:cNvPr>
          <p:cNvSpPr txBox="1"/>
          <p:nvPr userDrawn="1"/>
        </p:nvSpPr>
        <p:spPr>
          <a:xfrm>
            <a:off x="-45027" y="32816720"/>
            <a:ext cx="482824" cy="123111"/>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 b="1"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18" Type="http://schemas.openxmlformats.org/officeDocument/2006/relationships/image" Target="../media/image15.png"/><Relationship Id="rId3" Type="http://schemas.openxmlformats.org/officeDocument/2006/relationships/image" Target="../media/image2.png"/><Relationship Id="rId21" Type="http://schemas.openxmlformats.org/officeDocument/2006/relationships/image" Target="../media/image18.png"/><Relationship Id="rId7" Type="http://schemas.openxmlformats.org/officeDocument/2006/relationships/image" Target="../media/image4.png"/><Relationship Id="rId12" Type="http://schemas.openxmlformats.org/officeDocument/2006/relationships/image" Target="../media/image9.png"/><Relationship Id="rId17" Type="http://schemas.openxmlformats.org/officeDocument/2006/relationships/image" Target="../media/image14.png"/><Relationship Id="rId2" Type="http://schemas.openxmlformats.org/officeDocument/2006/relationships/notesSlide" Target="../notesSlides/notesSlide1.xml"/><Relationship Id="rId16" Type="http://schemas.openxmlformats.org/officeDocument/2006/relationships/image" Target="../media/image13.png"/><Relationship Id="rId20"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hyperlink" Target="https://doi.org/10.1080/08035320310018709" TargetMode="External"/><Relationship Id="rId11" Type="http://schemas.openxmlformats.org/officeDocument/2006/relationships/image" Target="../media/image8.png"/><Relationship Id="rId24" Type="http://schemas.openxmlformats.org/officeDocument/2006/relationships/image" Target="../media/image21.png"/><Relationship Id="rId5" Type="http://schemas.openxmlformats.org/officeDocument/2006/relationships/hyperlink" Target="https://doi.org/info:doi/" TargetMode="External"/><Relationship Id="rId15" Type="http://schemas.openxmlformats.org/officeDocument/2006/relationships/image" Target="../media/image12.png"/><Relationship Id="rId23" Type="http://schemas.openxmlformats.org/officeDocument/2006/relationships/image" Target="../media/image20.png"/><Relationship Id="rId10" Type="http://schemas.openxmlformats.org/officeDocument/2006/relationships/image" Target="../media/image7.png"/><Relationship Id="rId19" Type="http://schemas.openxmlformats.org/officeDocument/2006/relationships/image" Target="../media/image16.png"/><Relationship Id="rId4" Type="http://schemas.openxmlformats.org/officeDocument/2006/relationships/image" Target="../media/image3.png"/><Relationship Id="rId9" Type="http://schemas.openxmlformats.org/officeDocument/2006/relationships/image" Target="../media/image6.png"/><Relationship Id="rId14" Type="http://schemas.openxmlformats.org/officeDocument/2006/relationships/image" Target="../media/image11.png"/><Relationship Id="rId22"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 name="AutoShape 30"/>
          <p:cNvSpPr>
            <a:spLocks noChangeArrowheads="1"/>
          </p:cNvSpPr>
          <p:nvPr/>
        </p:nvSpPr>
        <p:spPr bwMode="auto">
          <a:xfrm>
            <a:off x="36183157" y="16365250"/>
            <a:ext cx="7539837" cy="6466093"/>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21" name="AutoShape 29"/>
          <p:cNvSpPr>
            <a:spLocks noChangeArrowheads="1"/>
          </p:cNvSpPr>
          <p:nvPr/>
        </p:nvSpPr>
        <p:spPr bwMode="auto">
          <a:xfrm>
            <a:off x="685800" y="18138156"/>
            <a:ext cx="10363200" cy="1106771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22" name="AutoShape 31"/>
          <p:cNvSpPr>
            <a:spLocks noChangeArrowheads="1"/>
          </p:cNvSpPr>
          <p:nvPr/>
        </p:nvSpPr>
        <p:spPr bwMode="auto">
          <a:xfrm>
            <a:off x="20423344" y="6026149"/>
            <a:ext cx="7844464" cy="16825847"/>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23" name="AutoShape 4"/>
          <p:cNvSpPr>
            <a:spLocks noChangeArrowheads="1"/>
          </p:cNvSpPr>
          <p:nvPr/>
        </p:nvSpPr>
        <p:spPr bwMode="auto">
          <a:xfrm>
            <a:off x="609600" y="6096000"/>
            <a:ext cx="10363200" cy="117030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2057" name="Text Box 9"/>
          <p:cNvSpPr txBox="1">
            <a:spLocks noChangeArrowheads="1"/>
          </p:cNvSpPr>
          <p:nvPr/>
        </p:nvSpPr>
        <p:spPr bwMode="auto">
          <a:xfrm>
            <a:off x="901700" y="8013700"/>
            <a:ext cx="9779000" cy="9507218"/>
          </a:xfrm>
          <a:prstGeom prst="rect">
            <a:avLst/>
          </a:prstGeom>
          <a:noFill/>
          <a:ln w="9525">
            <a:noFill/>
            <a:miter lim="800000"/>
            <a:headEnd/>
            <a:tailEnd/>
          </a:ln>
          <a:effectLst/>
        </p:spPr>
        <p:txBody>
          <a:bodyPr>
            <a:spAutoFit/>
          </a:bodyPr>
          <a:lstStyle/>
          <a:p>
            <a:pPr algn="l" defTabSz="4389438" eaLnBrk="0" hangingPunct="0">
              <a:lnSpc>
                <a:spcPct val="95000"/>
              </a:lnSpc>
            </a:pPr>
            <a:r>
              <a:rPr lang="en-US" sz="2800" dirty="0" smtClean="0">
                <a:latin typeface="+mj-lt"/>
              </a:rPr>
              <a:t>Existing literature has suggested that a child’s social and emotional development may be influenced by the direct effects of breast milk and by the mother-infant interactions. Studies have found that the direct effects of specific nutrients in breast milk are responsible for the infant’s cortical brain development, which is associated with brain functions such as thought and action (</a:t>
            </a:r>
            <a:r>
              <a:rPr lang="en-US" sz="2800" i="1" dirty="0" err="1" smtClean="0">
                <a:latin typeface="+mj-lt"/>
              </a:rPr>
              <a:t>Lauritzen</a:t>
            </a:r>
            <a:r>
              <a:rPr lang="en-US" sz="2800" i="1" dirty="0" smtClean="0">
                <a:latin typeface="+mj-lt"/>
              </a:rPr>
              <a:t> et al. 2003</a:t>
            </a:r>
            <a:r>
              <a:rPr lang="en-US" sz="2800" dirty="0" smtClean="0">
                <a:latin typeface="+mj-lt"/>
              </a:rPr>
              <a:t>). Other studies have supported that mothers who breastfeed displayed enhanced sensitivity towards their infants might promote and strengthen the infant’s bond with their parents/ caregivers (</a:t>
            </a:r>
            <a:r>
              <a:rPr lang="en-US" sz="2800" i="1" dirty="0" smtClean="0">
                <a:latin typeface="+mj-lt"/>
              </a:rPr>
              <a:t>Britton et al. 2006</a:t>
            </a:r>
            <a:r>
              <a:rPr lang="en-US" sz="2800" dirty="0" smtClean="0">
                <a:latin typeface="+mj-lt"/>
              </a:rPr>
              <a:t>). According to the World Health Organization, it is recommended that mothers, exclusively, breastfeed up to six months of age with continued breastfeeding along with appropriate complementary food up to two years of age or beyond </a:t>
            </a:r>
            <a:r>
              <a:rPr lang="en-US" sz="2800" i="1" dirty="0" smtClean="0">
                <a:latin typeface="+mj-lt"/>
              </a:rPr>
              <a:t>(World Health Organization</a:t>
            </a:r>
            <a:r>
              <a:rPr lang="en-US" sz="2800" dirty="0" smtClean="0">
                <a:latin typeface="+mj-lt"/>
              </a:rPr>
              <a:t>)</a:t>
            </a:r>
            <a:r>
              <a:rPr lang="en-US" sz="2800" i="1" dirty="0" smtClean="0">
                <a:latin typeface="+mj-lt"/>
              </a:rPr>
              <a:t>.</a:t>
            </a:r>
            <a:r>
              <a:rPr lang="en-US" sz="2800" dirty="0" smtClean="0">
                <a:latin typeface="+mj-lt"/>
              </a:rPr>
              <a:t> Infants who were breastfed and breastfed for longer were found to be more secure than children who had never been breastfed (</a:t>
            </a:r>
            <a:r>
              <a:rPr lang="en-US" sz="2800" i="1" dirty="0" err="1" smtClean="0">
                <a:latin typeface="+mj-lt"/>
              </a:rPr>
              <a:t>Tharner</a:t>
            </a:r>
            <a:r>
              <a:rPr lang="en-US" sz="2800" i="1" dirty="0" smtClean="0">
                <a:latin typeface="+mj-lt"/>
              </a:rPr>
              <a:t> et al 2012</a:t>
            </a:r>
            <a:r>
              <a:rPr lang="en-US" sz="2800" dirty="0" smtClean="0">
                <a:latin typeface="+mj-lt"/>
              </a:rPr>
              <a:t>). When looking at the duration of breastfeeding against the parent’s education level, mothers who were less educated, usually from lower income, breastfed for a shorter duration and would give their infant cow’s milk at 3 months of age (</a:t>
            </a:r>
            <a:r>
              <a:rPr lang="en-US" sz="2800" i="1" dirty="0" smtClean="0">
                <a:latin typeface="+mj-lt"/>
              </a:rPr>
              <a:t>Belfort et al. 2013, </a:t>
            </a:r>
            <a:r>
              <a:rPr lang="en-US" sz="2800" i="1" dirty="0" err="1" smtClean="0">
                <a:latin typeface="+mj-lt"/>
              </a:rPr>
              <a:t>Unmarino</a:t>
            </a:r>
            <a:r>
              <a:rPr lang="en-US" sz="2800" i="1" dirty="0" smtClean="0">
                <a:latin typeface="+mj-lt"/>
              </a:rPr>
              <a:t> et al 2003</a:t>
            </a:r>
            <a:r>
              <a:rPr lang="en-US" sz="2800" dirty="0" smtClean="0">
                <a:latin typeface="+mj-lt"/>
              </a:rPr>
              <a:t>).  </a:t>
            </a:r>
            <a:endParaRPr lang="en-US" sz="2800" dirty="0">
              <a:latin typeface="+mj-lt"/>
            </a:endParaRPr>
          </a:p>
        </p:txBody>
      </p:sp>
      <p:sp>
        <p:nvSpPr>
          <p:cNvPr id="2058" name="Text Box 10"/>
          <p:cNvSpPr txBox="1">
            <a:spLocks noChangeArrowheads="1"/>
          </p:cNvSpPr>
          <p:nvPr/>
        </p:nvSpPr>
        <p:spPr bwMode="auto">
          <a:xfrm>
            <a:off x="967358" y="17971061"/>
            <a:ext cx="9829800" cy="1403350"/>
          </a:xfrm>
          <a:prstGeom prst="rect">
            <a:avLst/>
          </a:prstGeom>
          <a:noFill/>
          <a:ln w="9525">
            <a:noFill/>
            <a:miter lim="800000"/>
            <a:headEnd/>
            <a:tailEnd/>
          </a:ln>
          <a:effectLst/>
        </p:spPr>
        <p:txBody>
          <a:bodyPr>
            <a:spAutoFit/>
          </a:bodyPr>
          <a:lstStyle/>
          <a:p>
            <a:pPr defTabSz="4389438">
              <a:spcBef>
                <a:spcPct val="50000"/>
              </a:spcBef>
            </a:pPr>
            <a:r>
              <a:rPr lang="en-US" b="1" dirty="0"/>
              <a:t>Methods</a:t>
            </a:r>
          </a:p>
        </p:txBody>
      </p:sp>
      <p:sp>
        <p:nvSpPr>
          <p:cNvPr id="2061" name="AutoShape 13"/>
          <p:cNvSpPr>
            <a:spLocks noChangeArrowheads="1"/>
          </p:cNvSpPr>
          <p:nvPr/>
        </p:nvSpPr>
        <p:spPr bwMode="auto">
          <a:xfrm>
            <a:off x="685800" y="381000"/>
            <a:ext cx="42519600" cy="52578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anchor="ctr"/>
          <a:lstStyle/>
          <a:p>
            <a:pPr defTabSz="4389438"/>
            <a:endParaRPr lang="en-US">
              <a:solidFill>
                <a:schemeClr val="bg1"/>
              </a:solidFill>
            </a:endParaRPr>
          </a:p>
        </p:txBody>
      </p:sp>
      <p:sp>
        <p:nvSpPr>
          <p:cNvPr id="2062" name="Text Box 14"/>
          <p:cNvSpPr txBox="1">
            <a:spLocks noChangeArrowheads="1"/>
          </p:cNvSpPr>
          <p:nvPr/>
        </p:nvSpPr>
        <p:spPr bwMode="auto">
          <a:xfrm>
            <a:off x="1057275" y="754596"/>
            <a:ext cx="40919400" cy="4370427"/>
          </a:xfrm>
          <a:prstGeom prst="rect">
            <a:avLst/>
          </a:prstGeom>
          <a:noFill/>
          <a:ln w="9525">
            <a:noFill/>
            <a:miter lim="800000"/>
            <a:headEnd/>
            <a:tailEnd/>
          </a:ln>
          <a:effectLst/>
        </p:spPr>
        <p:txBody>
          <a:bodyPr>
            <a:spAutoFit/>
          </a:bodyPr>
          <a:lstStyle/>
          <a:p>
            <a:pPr defTabSz="4389438">
              <a:spcBef>
                <a:spcPct val="50000"/>
              </a:spcBef>
            </a:pPr>
            <a:r>
              <a:rPr lang="en-US" sz="11500" b="1" dirty="0" smtClean="0"/>
              <a:t>Breastfeeding and Social-Emotional Development of Kindergartners </a:t>
            </a:r>
            <a:endParaRPr lang="en-US" sz="11500" b="1" dirty="0"/>
          </a:p>
          <a:p>
            <a:pPr defTabSz="4389438"/>
            <a:r>
              <a:rPr lang="en-US" sz="4800" b="1" i="1" dirty="0" smtClean="0"/>
              <a:t>Presented by </a:t>
            </a:r>
            <a:r>
              <a:rPr lang="en-US" sz="4800" b="1" i="1" dirty="0" err="1" smtClean="0"/>
              <a:t>Swellar</a:t>
            </a:r>
            <a:r>
              <a:rPr lang="en-US" sz="4800" b="1" i="1" dirty="0" smtClean="0"/>
              <a:t> </a:t>
            </a:r>
            <a:r>
              <a:rPr lang="en-US" sz="4800" b="1" i="1" dirty="0" err="1" smtClean="0"/>
              <a:t>Zhuo</a:t>
            </a:r>
            <a:r>
              <a:rPr lang="en-US" sz="4800" b="1" i="1" dirty="0" smtClean="0"/>
              <a:t> (William Smith’19) </a:t>
            </a:r>
            <a:endParaRPr lang="en-US" dirty="0"/>
          </a:p>
        </p:txBody>
      </p:sp>
      <p:sp>
        <p:nvSpPr>
          <p:cNvPr id="2090" name="Text Box 42"/>
          <p:cNvSpPr txBox="1">
            <a:spLocks noChangeArrowheads="1"/>
          </p:cNvSpPr>
          <p:nvPr/>
        </p:nvSpPr>
        <p:spPr bwMode="auto">
          <a:xfrm>
            <a:off x="838200" y="6553200"/>
            <a:ext cx="9829800" cy="1403350"/>
          </a:xfrm>
          <a:prstGeom prst="rect">
            <a:avLst/>
          </a:prstGeom>
          <a:noFill/>
          <a:ln w="9525">
            <a:noFill/>
            <a:miter lim="800000"/>
            <a:headEnd/>
            <a:tailEnd/>
          </a:ln>
          <a:effectLst/>
        </p:spPr>
        <p:txBody>
          <a:bodyPr>
            <a:spAutoFit/>
          </a:bodyPr>
          <a:lstStyle/>
          <a:p>
            <a:pPr defTabSz="4389438">
              <a:spcBef>
                <a:spcPct val="50000"/>
              </a:spcBef>
            </a:pPr>
            <a:r>
              <a:rPr lang="en-US" b="1" dirty="0" smtClean="0"/>
              <a:t>Literature Review</a:t>
            </a:r>
            <a:endParaRPr lang="en-US" b="1" dirty="0"/>
          </a:p>
        </p:txBody>
      </p:sp>
      <p:sp>
        <p:nvSpPr>
          <p:cNvPr id="2091" name="Text Box 43"/>
          <p:cNvSpPr txBox="1">
            <a:spLocks noChangeArrowheads="1"/>
          </p:cNvSpPr>
          <p:nvPr/>
        </p:nvSpPr>
        <p:spPr bwMode="auto">
          <a:xfrm>
            <a:off x="20657143" y="6005177"/>
            <a:ext cx="7385792" cy="2739211"/>
          </a:xfrm>
          <a:prstGeom prst="rect">
            <a:avLst/>
          </a:prstGeom>
          <a:noFill/>
          <a:ln w="9525">
            <a:noFill/>
            <a:miter lim="800000"/>
            <a:headEnd/>
            <a:tailEnd/>
          </a:ln>
          <a:effectLst/>
        </p:spPr>
        <p:txBody>
          <a:bodyPr wrap="square">
            <a:spAutoFit/>
          </a:bodyPr>
          <a:lstStyle/>
          <a:p>
            <a:pPr defTabSz="4389438">
              <a:spcBef>
                <a:spcPct val="50000"/>
              </a:spcBef>
            </a:pPr>
            <a:r>
              <a:rPr lang="en-US" b="1" dirty="0" smtClean="0"/>
              <a:t>Results for Question 1</a:t>
            </a:r>
            <a:endParaRPr lang="en-US" b="1" dirty="0"/>
          </a:p>
        </p:txBody>
      </p:sp>
      <p:sp>
        <p:nvSpPr>
          <p:cNvPr id="2097" name="Text Box 49"/>
          <p:cNvSpPr txBox="1">
            <a:spLocks noChangeArrowheads="1"/>
          </p:cNvSpPr>
          <p:nvPr/>
        </p:nvSpPr>
        <p:spPr bwMode="auto">
          <a:xfrm>
            <a:off x="39393813" y="2238375"/>
            <a:ext cx="3657600" cy="2044700"/>
          </a:xfrm>
          <a:prstGeom prst="rect">
            <a:avLst/>
          </a:prstGeom>
          <a:noFill/>
          <a:ln w="9525">
            <a:noFill/>
            <a:miter lim="800000"/>
            <a:headEnd/>
            <a:tailEnd/>
          </a:ln>
          <a:effectLst/>
        </p:spPr>
        <p:txBody>
          <a:bodyPr>
            <a:spAutoFit/>
          </a:bodyPr>
          <a:lstStyle/>
          <a:p>
            <a:pPr defTabSz="4389438">
              <a:spcBef>
                <a:spcPct val="50000"/>
              </a:spcBef>
            </a:pPr>
            <a:endParaRPr lang="en-US" b="1" dirty="0"/>
          </a:p>
          <a:p>
            <a:pPr defTabSz="4389438">
              <a:spcBef>
                <a:spcPct val="50000"/>
              </a:spcBef>
            </a:pPr>
            <a:endParaRPr lang="en-US" sz="2800" dirty="0">
              <a:solidFill>
                <a:srgbClr val="FF0000"/>
              </a:solidFill>
            </a:endParaRPr>
          </a:p>
        </p:txBody>
      </p:sp>
      <p:sp>
        <p:nvSpPr>
          <p:cNvPr id="24" name="Text Box 19"/>
          <p:cNvSpPr txBox="1">
            <a:spLocks noChangeArrowheads="1"/>
          </p:cNvSpPr>
          <p:nvPr/>
        </p:nvSpPr>
        <p:spPr bwMode="auto">
          <a:xfrm>
            <a:off x="11582400" y="8149031"/>
            <a:ext cx="9575800" cy="1200329"/>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algn="l" defTabSz="4389438">
              <a:spcBef>
                <a:spcPct val="50000"/>
              </a:spcBef>
            </a:pPr>
            <a:endParaRPr lang="en-US" sz="7200" b="1" i="1" dirty="0">
              <a:solidFill>
                <a:srgbClr val="FC8004"/>
              </a:solidFill>
            </a:endParaRPr>
          </a:p>
        </p:txBody>
      </p:sp>
      <p:sp>
        <p:nvSpPr>
          <p:cNvPr id="25" name="Text Box 19"/>
          <p:cNvSpPr txBox="1">
            <a:spLocks noChangeArrowheads="1"/>
          </p:cNvSpPr>
          <p:nvPr/>
        </p:nvSpPr>
        <p:spPr bwMode="auto">
          <a:xfrm>
            <a:off x="11684000" y="16405225"/>
            <a:ext cx="9728200" cy="964880"/>
          </a:xfrm>
          <a:prstGeom prst="rect">
            <a:avLst/>
          </a:prstGeom>
          <a:noFill/>
          <a:ln w="9525">
            <a:noFill/>
            <a:miter lim="800000"/>
            <a:headEnd/>
            <a:tailEnd/>
          </a:ln>
          <a:effectLst/>
        </p:spPr>
        <p:txBody>
          <a:bodyPr wrap="square">
            <a:spAutoFit/>
          </a:bodyPr>
          <a:lstStyle/>
          <a:p>
            <a:pPr algn="l" defTabSz="4389438">
              <a:lnSpc>
                <a:spcPct val="90000"/>
              </a:lnSpc>
              <a:spcBef>
                <a:spcPct val="50000"/>
              </a:spcBef>
            </a:pPr>
            <a:endParaRPr lang="en-US" sz="6300" b="1" i="1" dirty="0">
              <a:solidFill>
                <a:srgbClr val="FC8004"/>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33525" y="1768475"/>
            <a:ext cx="4257675" cy="4257675"/>
          </a:xfrm>
          <a:prstGeom prst="rect">
            <a:avLst/>
          </a:prstGeom>
        </p:spPr>
      </p:pic>
      <p:pic>
        <p:nvPicPr>
          <p:cNvPr id="29" name="Picture 2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55613" y="1754721"/>
            <a:ext cx="4257675" cy="4257675"/>
          </a:xfrm>
          <a:prstGeom prst="rect">
            <a:avLst/>
          </a:prstGeom>
        </p:spPr>
      </p:pic>
      <p:sp>
        <p:nvSpPr>
          <p:cNvPr id="3" name="TextBox 2"/>
          <p:cNvSpPr txBox="1"/>
          <p:nvPr/>
        </p:nvSpPr>
        <p:spPr>
          <a:xfrm>
            <a:off x="800101" y="19438618"/>
            <a:ext cx="10134599" cy="9725739"/>
          </a:xfrm>
          <a:prstGeom prst="rect">
            <a:avLst/>
          </a:prstGeom>
          <a:noFill/>
        </p:spPr>
        <p:txBody>
          <a:bodyPr wrap="square" rtlCol="0">
            <a:spAutoFit/>
          </a:bodyPr>
          <a:lstStyle/>
          <a:p>
            <a:pPr algn="l"/>
            <a:r>
              <a:rPr lang="en-US" sz="2600" b="1" u="sng" dirty="0" smtClean="0"/>
              <a:t>Data collection: </a:t>
            </a:r>
            <a:r>
              <a:rPr lang="en-US" sz="2600" dirty="0" smtClean="0"/>
              <a:t>Supervised under Success for Geneva’s Children, the Geneva Parent Appraisal of Children Experience Survey (PACE) was distributed to parents and guardians of incoming years 2017 and 2018 who attended primary school in Geneva, New York. </a:t>
            </a:r>
          </a:p>
          <a:p>
            <a:pPr algn="l"/>
            <a:endParaRPr lang="en-US" sz="2600" dirty="0"/>
          </a:p>
          <a:p>
            <a:pPr algn="l"/>
            <a:r>
              <a:rPr lang="en-US" sz="2600" dirty="0" smtClean="0"/>
              <a:t>The survey was designed to understand incoming kindergartners past childcare, health history, social and emotional functioning, fine and gross motor skills, early literacy insights and adverse childhood experiences (ACEs</a:t>
            </a:r>
            <a:r>
              <a:rPr lang="en-US" sz="2600" dirty="0" smtClean="0"/>
              <a:t>)</a:t>
            </a:r>
          </a:p>
          <a:p>
            <a:pPr algn="l"/>
            <a:endParaRPr lang="en-US" sz="2600" b="1" u="sng" dirty="0"/>
          </a:p>
          <a:p>
            <a:pPr algn="l"/>
            <a:r>
              <a:rPr lang="en-US" sz="2600" b="1" u="sng" dirty="0" smtClean="0"/>
              <a:t>Sample: </a:t>
            </a:r>
            <a:r>
              <a:rPr lang="en-US" sz="2600" dirty="0" smtClean="0"/>
              <a:t>276 </a:t>
            </a:r>
            <a:r>
              <a:rPr lang="en-US" sz="2600" dirty="0" smtClean="0"/>
              <a:t>Kindergartners </a:t>
            </a:r>
            <a:endParaRPr lang="en-US" sz="2600" dirty="0" smtClean="0"/>
          </a:p>
          <a:p>
            <a:pPr algn="l"/>
            <a:endParaRPr lang="en-US" sz="2600" b="1" u="sng" dirty="0"/>
          </a:p>
          <a:p>
            <a:pPr algn="l"/>
            <a:r>
              <a:rPr lang="en-US" sz="2600" b="1" u="sng" dirty="0" smtClean="0"/>
              <a:t>Study: </a:t>
            </a:r>
            <a:r>
              <a:rPr lang="en-US" sz="2600" dirty="0" smtClean="0"/>
              <a:t>Secondary data analysis on the PACE survey </a:t>
            </a:r>
            <a:r>
              <a:rPr lang="en-US" sz="2600" dirty="0" smtClean="0"/>
              <a:t>data</a:t>
            </a:r>
          </a:p>
          <a:p>
            <a:pPr algn="l"/>
            <a:endParaRPr lang="en-US" sz="2600" b="1" u="sng" dirty="0" smtClean="0"/>
          </a:p>
          <a:p>
            <a:pPr algn="l"/>
            <a:r>
              <a:rPr lang="en-US" sz="2600" b="1" u="sng" dirty="0" smtClean="0"/>
              <a:t>Measures for Independent Variables: </a:t>
            </a:r>
          </a:p>
          <a:p>
            <a:pPr marL="457200" indent="-457200" algn="l">
              <a:buFont typeface="Arial" panose="020B0604020202020204" pitchFamily="34" charset="0"/>
              <a:buChar char="•"/>
            </a:pPr>
            <a:r>
              <a:rPr lang="en-US" sz="2600" dirty="0" smtClean="0"/>
              <a:t>Parent with highest education level </a:t>
            </a:r>
          </a:p>
          <a:p>
            <a:pPr marL="457200" indent="-457200" algn="l">
              <a:buFont typeface="Arial" panose="020B0604020202020204" pitchFamily="34" charset="0"/>
              <a:buChar char="•"/>
            </a:pPr>
            <a:r>
              <a:rPr lang="en-US" sz="2600" dirty="0" smtClean="0"/>
              <a:t>“What was your child fed when he/ she was 3-6 months old?”</a:t>
            </a:r>
          </a:p>
          <a:p>
            <a:pPr marL="457200" indent="-457200" algn="l">
              <a:buFont typeface="Arial" panose="020B0604020202020204" pitchFamily="34" charset="0"/>
              <a:buChar char="•"/>
            </a:pPr>
            <a:r>
              <a:rPr lang="en-US" sz="2600" dirty="0" smtClean="0"/>
              <a:t>“What was your child fed when he/she was 7-11 months old?”</a:t>
            </a:r>
          </a:p>
          <a:p>
            <a:pPr marL="457200" indent="-457200" algn="l">
              <a:buFont typeface="Arial" panose="020B0604020202020204" pitchFamily="34" charset="0"/>
              <a:buChar char="•"/>
            </a:pPr>
            <a:endParaRPr lang="en-US" sz="2600" b="1" u="sng" dirty="0"/>
          </a:p>
          <a:p>
            <a:pPr algn="l"/>
            <a:r>
              <a:rPr lang="en-US" sz="2600" b="1" u="sng" dirty="0" smtClean="0"/>
              <a:t>Measure for Dependent Variables:</a:t>
            </a:r>
          </a:p>
          <a:p>
            <a:pPr marL="457200" indent="-457200" algn="l">
              <a:buFont typeface="Arial" panose="020B0604020202020204" pitchFamily="34" charset="0"/>
              <a:buChar char="•"/>
            </a:pPr>
            <a:r>
              <a:rPr lang="en-US" sz="2600" dirty="0" smtClean="0"/>
              <a:t>“How long was she/he breastfed?”</a:t>
            </a:r>
          </a:p>
          <a:p>
            <a:pPr marL="457200" indent="-457200" algn="l">
              <a:buFont typeface="Arial" panose="020B0604020202020204" pitchFamily="34" charset="0"/>
              <a:buChar char="•"/>
            </a:pPr>
            <a:r>
              <a:rPr lang="en-US" sz="2600" dirty="0" smtClean="0"/>
              <a:t>“Does your child get nervous easily?”</a:t>
            </a:r>
          </a:p>
          <a:p>
            <a:pPr marL="457200" indent="-457200" algn="l">
              <a:buFont typeface="Arial" panose="020B0604020202020204" pitchFamily="34" charset="0"/>
              <a:buChar char="•"/>
            </a:pPr>
            <a:r>
              <a:rPr lang="en-US" sz="2600" dirty="0" smtClean="0"/>
              <a:t>“Is your child irritable, touchy or prickly?” </a:t>
            </a:r>
            <a:endParaRPr lang="en-US" sz="2600" dirty="0"/>
          </a:p>
          <a:p>
            <a:pPr marL="457200" indent="-457200" algn="l">
              <a:buFont typeface="Arial" panose="020B0604020202020204" pitchFamily="34" charset="0"/>
              <a:buChar char="•"/>
            </a:pPr>
            <a:endParaRPr lang="en-US" sz="2800" b="1" u="sng" dirty="0"/>
          </a:p>
        </p:txBody>
      </p:sp>
      <p:sp>
        <p:nvSpPr>
          <p:cNvPr id="27" name="AutoShape 31"/>
          <p:cNvSpPr>
            <a:spLocks noChangeArrowheads="1"/>
          </p:cNvSpPr>
          <p:nvPr/>
        </p:nvSpPr>
        <p:spPr bwMode="auto">
          <a:xfrm>
            <a:off x="11198196" y="5992252"/>
            <a:ext cx="9057909" cy="14192412"/>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pic>
        <p:nvPicPr>
          <p:cNvPr id="5" name="Picture 4"/>
          <p:cNvPicPr>
            <a:picLocks noChangeAspect="1"/>
          </p:cNvPicPr>
          <p:nvPr/>
        </p:nvPicPr>
        <p:blipFill>
          <a:blip r:embed="rId4"/>
          <a:stretch>
            <a:fillRect/>
          </a:stretch>
        </p:blipFill>
        <p:spPr>
          <a:xfrm>
            <a:off x="685800" y="29334280"/>
            <a:ext cx="10363200" cy="3455706"/>
          </a:xfrm>
          <a:prstGeom prst="rect">
            <a:avLst/>
          </a:prstGeom>
        </p:spPr>
      </p:pic>
      <p:sp>
        <p:nvSpPr>
          <p:cNvPr id="6" name="TextBox 5"/>
          <p:cNvSpPr txBox="1"/>
          <p:nvPr/>
        </p:nvSpPr>
        <p:spPr>
          <a:xfrm>
            <a:off x="1549544" y="29264292"/>
            <a:ext cx="8483311" cy="1015663"/>
          </a:xfrm>
          <a:prstGeom prst="rect">
            <a:avLst/>
          </a:prstGeom>
          <a:noFill/>
        </p:spPr>
        <p:txBody>
          <a:bodyPr wrap="square" rtlCol="0">
            <a:spAutoFit/>
          </a:bodyPr>
          <a:lstStyle/>
          <a:p>
            <a:r>
              <a:rPr lang="en-US" sz="6000" b="1" dirty="0" smtClean="0"/>
              <a:t>References</a:t>
            </a:r>
            <a:endParaRPr lang="en-US" sz="6000" b="1" dirty="0"/>
          </a:p>
        </p:txBody>
      </p:sp>
      <p:sp>
        <p:nvSpPr>
          <p:cNvPr id="7" name="TextBox 6"/>
          <p:cNvSpPr txBox="1"/>
          <p:nvPr/>
        </p:nvSpPr>
        <p:spPr>
          <a:xfrm>
            <a:off x="800100" y="30209966"/>
            <a:ext cx="10134600" cy="2708434"/>
          </a:xfrm>
          <a:prstGeom prst="rect">
            <a:avLst/>
          </a:prstGeom>
          <a:noFill/>
        </p:spPr>
        <p:txBody>
          <a:bodyPr wrap="square" rtlCol="0">
            <a:spAutoFit/>
          </a:bodyPr>
          <a:lstStyle/>
          <a:p>
            <a:pPr marL="285750" marR="0" indent="-285750" algn="l">
              <a:spcBef>
                <a:spcPts val="0"/>
              </a:spcBef>
              <a:spcAft>
                <a:spcPts val="0"/>
              </a:spcAft>
              <a:buFont typeface="Arial" panose="020B0604020202020204" pitchFamily="34" charset="0"/>
              <a:buChar char="•"/>
            </a:pPr>
            <a:r>
              <a:rPr lang="en-US" sz="1400" dirty="0">
                <a:latin typeface="+mn-lt"/>
                <a:ea typeface="Times New Roman" panose="02020603050405020304" pitchFamily="18" charset="0"/>
                <a:cs typeface="Times New Roman" panose="02020603050405020304" pitchFamily="18" charset="0"/>
              </a:rPr>
              <a:t>Belfort MB, </a:t>
            </a:r>
            <a:r>
              <a:rPr lang="en-US" sz="1400" dirty="0" err="1">
                <a:latin typeface="+mn-lt"/>
                <a:ea typeface="Times New Roman" panose="02020603050405020304" pitchFamily="18" charset="0"/>
                <a:cs typeface="Times New Roman" panose="02020603050405020304" pitchFamily="18" charset="0"/>
              </a:rPr>
              <a:t>Rifas-Shiman</a:t>
            </a:r>
            <a:r>
              <a:rPr lang="en-US" sz="1400" dirty="0">
                <a:latin typeface="+mn-lt"/>
                <a:ea typeface="Times New Roman" panose="02020603050405020304" pitchFamily="18" charset="0"/>
                <a:cs typeface="Times New Roman" panose="02020603050405020304" pitchFamily="18" charset="0"/>
              </a:rPr>
              <a:t> SL, </a:t>
            </a:r>
            <a:r>
              <a:rPr lang="en-US" sz="1400" dirty="0" err="1">
                <a:latin typeface="+mn-lt"/>
                <a:ea typeface="Times New Roman" panose="02020603050405020304" pitchFamily="18" charset="0"/>
                <a:cs typeface="Times New Roman" panose="02020603050405020304" pitchFamily="18" charset="0"/>
              </a:rPr>
              <a:t>Kleinman</a:t>
            </a:r>
            <a:r>
              <a:rPr lang="en-US" sz="1400" dirty="0">
                <a:latin typeface="+mn-lt"/>
                <a:ea typeface="Times New Roman" panose="02020603050405020304" pitchFamily="18" charset="0"/>
                <a:cs typeface="Times New Roman" panose="02020603050405020304" pitchFamily="18" charset="0"/>
              </a:rPr>
              <a:t> KP, et al. Infant feeding and childhood cognition at ages 3 </a:t>
            </a:r>
            <a:r>
              <a:rPr lang="en-US" sz="1400" dirty="0" smtClean="0">
                <a:latin typeface="+mn-lt"/>
                <a:ea typeface="Times New Roman" panose="02020603050405020304" pitchFamily="18" charset="0"/>
                <a:cs typeface="Times New Roman" panose="02020603050405020304" pitchFamily="18" charset="0"/>
              </a:rPr>
              <a:t>and </a:t>
            </a:r>
            <a:r>
              <a:rPr lang="en-US" sz="1400" dirty="0">
                <a:latin typeface="+mn-lt"/>
                <a:ea typeface="Times New Roman" panose="02020603050405020304" pitchFamily="18" charset="0"/>
                <a:cs typeface="Times New Roman" panose="02020603050405020304" pitchFamily="18" charset="0"/>
              </a:rPr>
              <a:t>7 years: </a:t>
            </a:r>
            <a:r>
              <a:rPr lang="en-US" sz="1400" dirty="0" smtClean="0">
                <a:latin typeface="+mn-lt"/>
                <a:ea typeface="Times New Roman" panose="02020603050405020304" pitchFamily="18" charset="0"/>
                <a:cs typeface="Times New Roman" panose="02020603050405020304" pitchFamily="18" charset="0"/>
              </a:rPr>
              <a:t>Effects </a:t>
            </a:r>
            <a:r>
              <a:rPr lang="en-US" sz="1400" dirty="0">
                <a:latin typeface="+mn-lt"/>
                <a:ea typeface="Times New Roman" panose="02020603050405020304" pitchFamily="18" charset="0"/>
                <a:cs typeface="Times New Roman" panose="02020603050405020304" pitchFamily="18" charset="0"/>
              </a:rPr>
              <a:t>of breastfeeding duration and exclusivity. JAMA Pediatrics. </a:t>
            </a:r>
            <a:r>
              <a:rPr lang="en-US" sz="1400" dirty="0" smtClean="0">
                <a:latin typeface="+mn-lt"/>
                <a:ea typeface="Times New Roman" panose="02020603050405020304" pitchFamily="18" charset="0"/>
                <a:cs typeface="Times New Roman" panose="02020603050405020304" pitchFamily="18" charset="0"/>
              </a:rPr>
              <a:t>2013;167(9</a:t>
            </a:r>
            <a:r>
              <a:rPr lang="en-US" sz="1400" dirty="0">
                <a:latin typeface="+mn-lt"/>
                <a:ea typeface="Times New Roman" panose="02020603050405020304" pitchFamily="18" charset="0"/>
                <a:cs typeface="Times New Roman" panose="02020603050405020304" pitchFamily="18" charset="0"/>
              </a:rPr>
              <a:t>):836–844</a:t>
            </a:r>
            <a:r>
              <a:rPr lang="en-US" sz="1400" dirty="0" smtClean="0">
                <a:latin typeface="+mn-lt"/>
                <a:ea typeface="Times New Roman" panose="02020603050405020304" pitchFamily="18" charset="0"/>
                <a:cs typeface="Times New Roman" panose="02020603050405020304" pitchFamily="18" charset="0"/>
              </a:rPr>
              <a:t>.</a:t>
            </a:r>
            <a:endParaRPr lang="en-US" sz="1400" dirty="0">
              <a:latin typeface="+mn-lt"/>
              <a:ea typeface="Times New Roman" panose="02020603050405020304" pitchFamily="18" charset="0"/>
              <a:cs typeface="Times New Roman" panose="02020603050405020304" pitchFamily="18" charset="0"/>
            </a:endParaRPr>
          </a:p>
          <a:p>
            <a:pPr marL="285750" marR="0" indent="-285750" algn="l">
              <a:spcBef>
                <a:spcPts val="0"/>
              </a:spcBef>
              <a:spcAft>
                <a:spcPts val="0"/>
              </a:spcAft>
              <a:buFont typeface="Arial" panose="020B0604020202020204" pitchFamily="34" charset="0"/>
              <a:buChar char="•"/>
            </a:pPr>
            <a:r>
              <a:rPr lang="en-US" sz="1400" dirty="0" smtClean="0">
                <a:latin typeface="+mn-lt"/>
                <a:ea typeface="Times New Roman" panose="02020603050405020304" pitchFamily="18" charset="0"/>
                <a:cs typeface="Times New Roman" panose="02020603050405020304" pitchFamily="18" charset="0"/>
              </a:rPr>
              <a:t>Britton </a:t>
            </a:r>
            <a:r>
              <a:rPr lang="en-US" sz="1400" dirty="0">
                <a:latin typeface="+mn-lt"/>
                <a:ea typeface="Times New Roman" panose="02020603050405020304" pitchFamily="18" charset="0"/>
                <a:cs typeface="Times New Roman" panose="02020603050405020304" pitchFamily="18" charset="0"/>
              </a:rPr>
              <a:t>JR, J. (</a:t>
            </a:r>
            <a:r>
              <a:rPr lang="en-US" sz="1400" dirty="0" err="1">
                <a:latin typeface="+mn-lt"/>
                <a:ea typeface="Times New Roman" panose="02020603050405020304" pitchFamily="18" charset="0"/>
                <a:cs typeface="Times New Roman" panose="02020603050405020304" pitchFamily="18" charset="0"/>
              </a:rPr>
              <a:t>n.d.</a:t>
            </a:r>
            <a:r>
              <a:rPr lang="en-US" sz="1400" dirty="0">
                <a:latin typeface="+mn-lt"/>
                <a:ea typeface="Times New Roman" panose="02020603050405020304" pitchFamily="18" charset="0"/>
                <a:cs typeface="Times New Roman" panose="02020603050405020304" pitchFamily="18" charset="0"/>
              </a:rPr>
              <a:t>). Breastfeeding, sensitivity, and attachment. Pediatrics /, 118(5), </a:t>
            </a:r>
            <a:r>
              <a:rPr lang="en-US" sz="1400" dirty="0" smtClean="0">
                <a:latin typeface="+mn-lt"/>
                <a:ea typeface="Times New Roman" panose="02020603050405020304" pitchFamily="18" charset="0"/>
                <a:cs typeface="Times New Roman" panose="02020603050405020304" pitchFamily="18" charset="0"/>
              </a:rPr>
              <a:t>2208–2243</a:t>
            </a:r>
            <a:r>
              <a:rPr lang="en-US" sz="1400" dirty="0" smtClean="0">
                <a:latin typeface="+mn-lt"/>
                <a:ea typeface="Times New Roman" panose="02020603050405020304" pitchFamily="18" charset="0"/>
                <a:cs typeface="Times New Roman" panose="02020603050405020304" pitchFamily="18" charset="0"/>
              </a:rPr>
              <a:t>.</a:t>
            </a:r>
            <a:r>
              <a:rPr lang="en-US" sz="1400" dirty="0" smtClean="0">
                <a:latin typeface="+mn-lt"/>
                <a:ea typeface="Times New Roman" panose="02020603050405020304" pitchFamily="18" charset="0"/>
                <a:cs typeface="Times New Roman" panose="02020603050405020304" pitchFamily="18" charset="0"/>
                <a:hlinkClick r:id="rId5"/>
              </a:rPr>
              <a:t>/doi.org/</a:t>
            </a:r>
            <a:r>
              <a:rPr lang="en-US" sz="1400" dirty="0" err="1" smtClean="0">
                <a:latin typeface="+mn-lt"/>
                <a:ea typeface="Times New Roman" panose="02020603050405020304" pitchFamily="18" charset="0"/>
                <a:cs typeface="Times New Roman" panose="02020603050405020304" pitchFamily="18" charset="0"/>
                <a:hlinkClick r:id="rId5"/>
              </a:rPr>
              <a:t>info:doi</a:t>
            </a:r>
            <a:r>
              <a:rPr lang="en-US" sz="1400" dirty="0" smtClean="0">
                <a:latin typeface="+mn-lt"/>
                <a:ea typeface="Times New Roman" panose="02020603050405020304" pitchFamily="18" charset="0"/>
                <a:cs typeface="Times New Roman" panose="02020603050405020304" pitchFamily="18" charset="0"/>
                <a:hlinkClick r:id="rId5"/>
              </a:rPr>
              <a:t>/</a:t>
            </a:r>
            <a:endParaRPr lang="en-US" sz="1400" dirty="0">
              <a:latin typeface="+mn-lt"/>
              <a:ea typeface="Times New Roman" panose="02020603050405020304" pitchFamily="18" charset="0"/>
              <a:cs typeface="Times New Roman" panose="02020603050405020304" pitchFamily="18" charset="0"/>
            </a:endParaRPr>
          </a:p>
          <a:p>
            <a:pPr marL="285750" marR="0" indent="-285750" algn="l">
              <a:spcBef>
                <a:spcPts val="0"/>
              </a:spcBef>
              <a:spcAft>
                <a:spcPts val="0"/>
              </a:spcAft>
              <a:buFont typeface="Arial" panose="020B0604020202020204" pitchFamily="34" charset="0"/>
              <a:buChar char="•"/>
            </a:pPr>
            <a:r>
              <a:rPr lang="en-US" sz="1400" dirty="0" err="1" smtClean="0">
                <a:latin typeface="+mn-lt"/>
                <a:ea typeface="Times New Roman" panose="02020603050405020304" pitchFamily="18" charset="0"/>
                <a:cs typeface="Times New Roman" panose="02020603050405020304" pitchFamily="18" charset="0"/>
              </a:rPr>
              <a:t>Lauritzen</a:t>
            </a:r>
            <a:r>
              <a:rPr lang="en-US" sz="1400" dirty="0" smtClean="0">
                <a:latin typeface="+mn-lt"/>
                <a:ea typeface="Times New Roman" panose="02020603050405020304" pitchFamily="18" charset="0"/>
                <a:cs typeface="Times New Roman" panose="02020603050405020304" pitchFamily="18" charset="0"/>
              </a:rPr>
              <a:t> </a:t>
            </a:r>
            <a:r>
              <a:rPr lang="en-US" sz="1400" dirty="0">
                <a:latin typeface="+mn-lt"/>
                <a:ea typeface="Times New Roman" panose="02020603050405020304" pitchFamily="18" charset="0"/>
                <a:cs typeface="Times New Roman" panose="02020603050405020304" pitchFamily="18" charset="0"/>
              </a:rPr>
              <a:t>L, Hansen HS, Jorgensen MH, </a:t>
            </a:r>
            <a:r>
              <a:rPr lang="en-US" sz="1400" i="1" dirty="0">
                <a:latin typeface="+mn-lt"/>
                <a:ea typeface="Times New Roman" panose="02020603050405020304" pitchFamily="18" charset="0"/>
                <a:cs typeface="Times New Roman" panose="02020603050405020304" pitchFamily="18" charset="0"/>
              </a:rPr>
              <a:t>et al.</a:t>
            </a:r>
            <a:r>
              <a:rPr lang="en-US" sz="1400" dirty="0">
                <a:latin typeface="+mn-lt"/>
                <a:ea typeface="Times New Roman" panose="02020603050405020304" pitchFamily="18" charset="0"/>
                <a:cs typeface="Times New Roman" panose="02020603050405020304" pitchFamily="18" charset="0"/>
              </a:rPr>
              <a:t> The essentiality of long chain n‐3 fatty acids in </a:t>
            </a:r>
            <a:r>
              <a:rPr lang="en-US" sz="1400" dirty="0" smtClean="0">
                <a:latin typeface="+mn-lt"/>
                <a:ea typeface="Times New Roman" panose="02020603050405020304" pitchFamily="18" charset="0"/>
                <a:cs typeface="Times New Roman" panose="02020603050405020304" pitchFamily="18" charset="0"/>
              </a:rPr>
              <a:t>relation </a:t>
            </a:r>
            <a:r>
              <a:rPr lang="en-US" sz="1400" dirty="0" smtClean="0">
                <a:latin typeface="+mn-lt"/>
                <a:ea typeface="Times New Roman" panose="02020603050405020304" pitchFamily="18" charset="0"/>
                <a:cs typeface="Times New Roman" panose="02020603050405020304" pitchFamily="18" charset="0"/>
              </a:rPr>
              <a:t>to development </a:t>
            </a:r>
            <a:r>
              <a:rPr lang="en-US" sz="1400" dirty="0">
                <a:latin typeface="+mn-lt"/>
                <a:ea typeface="Times New Roman" panose="02020603050405020304" pitchFamily="18" charset="0"/>
                <a:cs typeface="Times New Roman" panose="02020603050405020304" pitchFamily="18" charset="0"/>
              </a:rPr>
              <a:t>and function of the brain and retina. </a:t>
            </a:r>
            <a:r>
              <a:rPr lang="en-US" sz="1400" i="1" dirty="0" err="1">
                <a:latin typeface="+mn-lt"/>
                <a:ea typeface="Times New Roman" panose="02020603050405020304" pitchFamily="18" charset="0"/>
                <a:cs typeface="Times New Roman" panose="02020603050405020304" pitchFamily="18" charset="0"/>
              </a:rPr>
              <a:t>Prog</a:t>
            </a:r>
            <a:r>
              <a:rPr lang="en-US" sz="1400" i="1" dirty="0">
                <a:latin typeface="+mn-lt"/>
                <a:ea typeface="Times New Roman" panose="02020603050405020304" pitchFamily="18" charset="0"/>
                <a:cs typeface="Times New Roman" panose="02020603050405020304" pitchFamily="18" charset="0"/>
              </a:rPr>
              <a:t> Lipid Res</a:t>
            </a:r>
            <a:r>
              <a:rPr lang="en-US" sz="1400" dirty="0">
                <a:latin typeface="+mn-lt"/>
                <a:ea typeface="Times New Roman" panose="02020603050405020304" pitchFamily="18" charset="0"/>
                <a:cs typeface="Times New Roman" panose="02020603050405020304" pitchFamily="18" charset="0"/>
              </a:rPr>
              <a:t> 2001; </a:t>
            </a:r>
            <a:r>
              <a:rPr lang="en-US" sz="1400" b="1" dirty="0" smtClean="0">
                <a:latin typeface="+mn-lt"/>
                <a:ea typeface="Times New Roman" panose="02020603050405020304" pitchFamily="18" charset="0"/>
                <a:cs typeface="Times New Roman" panose="02020603050405020304" pitchFamily="18" charset="0"/>
              </a:rPr>
              <a:t>40</a:t>
            </a:r>
            <a:r>
              <a:rPr lang="en-US" sz="1400" dirty="0">
                <a:latin typeface="+mn-lt"/>
                <a:ea typeface="Times New Roman" panose="02020603050405020304" pitchFamily="18" charset="0"/>
                <a:cs typeface="Times New Roman" panose="02020603050405020304" pitchFamily="18" charset="0"/>
              </a:rPr>
              <a:t> </a:t>
            </a:r>
            <a:r>
              <a:rPr lang="en-US" sz="1400" dirty="0" smtClean="0">
                <a:latin typeface="+mn-lt"/>
                <a:ea typeface="Times New Roman" panose="02020603050405020304" pitchFamily="18" charset="0"/>
                <a:cs typeface="Times New Roman" panose="02020603050405020304" pitchFamily="18" charset="0"/>
              </a:rPr>
              <a:t>1–94</a:t>
            </a:r>
            <a:r>
              <a:rPr lang="en-US" sz="1400" dirty="0" smtClean="0">
                <a:latin typeface="+mn-lt"/>
                <a:ea typeface="Times New Roman" panose="02020603050405020304" pitchFamily="18" charset="0"/>
                <a:cs typeface="Times New Roman" panose="02020603050405020304" pitchFamily="18" charset="0"/>
              </a:rPr>
              <a:t>.</a:t>
            </a:r>
            <a:endParaRPr lang="en-US" sz="1400" dirty="0" smtClean="0">
              <a:effectLst/>
              <a:latin typeface="+mn-lt"/>
              <a:ea typeface="Calibri" panose="020F0502020204030204" pitchFamily="34" charset="0"/>
              <a:cs typeface="Times New Roman" panose="02020603050405020304" pitchFamily="18" charset="0"/>
            </a:endParaRPr>
          </a:p>
          <a:p>
            <a:pPr marL="285750" marR="0" indent="-285750" algn="l">
              <a:spcBef>
                <a:spcPts val="0"/>
              </a:spcBef>
              <a:spcAft>
                <a:spcPts val="0"/>
              </a:spcAft>
              <a:buFont typeface="Arial" panose="020B0604020202020204" pitchFamily="34" charset="0"/>
              <a:buChar char="•"/>
            </a:pPr>
            <a:r>
              <a:rPr lang="en-US" sz="1400" dirty="0" err="1">
                <a:latin typeface="+mn-lt"/>
                <a:ea typeface="Calibri" panose="020F0502020204030204" pitchFamily="34" charset="0"/>
                <a:cs typeface="Times New Roman" panose="02020603050405020304" pitchFamily="18" charset="0"/>
              </a:rPr>
              <a:t>Tharner</a:t>
            </a:r>
            <a:r>
              <a:rPr lang="en-US" sz="1400" dirty="0">
                <a:latin typeface="+mn-lt"/>
                <a:ea typeface="Calibri" panose="020F0502020204030204" pitchFamily="34" charset="0"/>
                <a:cs typeface="Times New Roman" panose="02020603050405020304" pitchFamily="18" charset="0"/>
              </a:rPr>
              <a:t> A, </a:t>
            </a:r>
            <a:r>
              <a:rPr lang="en-US" sz="1400" dirty="0" err="1">
                <a:latin typeface="+mn-lt"/>
                <a:ea typeface="Calibri" panose="020F0502020204030204" pitchFamily="34" charset="0"/>
                <a:cs typeface="Times New Roman" panose="02020603050405020304" pitchFamily="18" charset="0"/>
              </a:rPr>
              <a:t>Luijk</a:t>
            </a:r>
            <a:r>
              <a:rPr lang="en-US" sz="1400" dirty="0">
                <a:latin typeface="+mn-lt"/>
                <a:ea typeface="Calibri" panose="020F0502020204030204" pitchFamily="34" charset="0"/>
                <a:cs typeface="Times New Roman" panose="02020603050405020304" pitchFamily="18" charset="0"/>
              </a:rPr>
              <a:t> MP, </a:t>
            </a:r>
            <a:r>
              <a:rPr lang="en-US" sz="1400" dirty="0" err="1">
                <a:latin typeface="+mn-lt"/>
                <a:ea typeface="Calibri" panose="020F0502020204030204" pitchFamily="34" charset="0"/>
                <a:cs typeface="Times New Roman" panose="02020603050405020304" pitchFamily="18" charset="0"/>
              </a:rPr>
              <a:t>Raat</a:t>
            </a:r>
            <a:r>
              <a:rPr lang="en-US" sz="1400" dirty="0">
                <a:latin typeface="+mn-lt"/>
                <a:ea typeface="Calibri" panose="020F0502020204030204" pitchFamily="34" charset="0"/>
                <a:cs typeface="Times New Roman" panose="02020603050405020304" pitchFamily="18" charset="0"/>
              </a:rPr>
              <a:t> H, et al. Breastfeeding and its relation to maternal sensitivity and </a:t>
            </a:r>
            <a:r>
              <a:rPr lang="en-US" sz="1400" dirty="0" smtClean="0">
                <a:latin typeface="+mn-lt"/>
                <a:ea typeface="Calibri" panose="020F0502020204030204" pitchFamily="34" charset="0"/>
                <a:cs typeface="Times New Roman" panose="02020603050405020304" pitchFamily="18" charset="0"/>
              </a:rPr>
              <a:t>infant</a:t>
            </a:r>
            <a:r>
              <a:rPr lang="en-US" sz="1400" dirty="0">
                <a:latin typeface="+mn-lt"/>
                <a:ea typeface="Calibri" panose="020F0502020204030204" pitchFamily="34" charset="0"/>
                <a:cs typeface="Times New Roman" panose="02020603050405020304" pitchFamily="18" charset="0"/>
              </a:rPr>
              <a:t> </a:t>
            </a:r>
            <a:r>
              <a:rPr lang="en-US" sz="1400" dirty="0" smtClean="0">
                <a:latin typeface="+mn-lt"/>
                <a:ea typeface="Calibri" panose="020F0502020204030204" pitchFamily="34" charset="0"/>
                <a:cs typeface="Times New Roman" panose="02020603050405020304" pitchFamily="18" charset="0"/>
              </a:rPr>
              <a:t>attachment</a:t>
            </a:r>
            <a:r>
              <a:rPr lang="en-US" sz="1400" dirty="0">
                <a:latin typeface="+mn-lt"/>
                <a:ea typeface="Calibri" panose="020F0502020204030204" pitchFamily="34" charset="0"/>
                <a:cs typeface="Times New Roman" panose="02020603050405020304" pitchFamily="18" charset="0"/>
              </a:rPr>
              <a:t>. J </a:t>
            </a:r>
            <a:r>
              <a:rPr lang="en-US" sz="1400" dirty="0" smtClean="0">
                <a:latin typeface="+mn-lt"/>
                <a:ea typeface="Calibri" panose="020F0502020204030204" pitchFamily="34" charset="0"/>
                <a:cs typeface="Times New Roman" panose="02020603050405020304" pitchFamily="18" charset="0"/>
              </a:rPr>
              <a:t>Dev </a:t>
            </a:r>
            <a:r>
              <a:rPr lang="en-US" sz="1400" dirty="0" err="1">
                <a:latin typeface="+mn-lt"/>
                <a:ea typeface="Calibri" panose="020F0502020204030204" pitchFamily="34" charset="0"/>
                <a:cs typeface="Times New Roman" panose="02020603050405020304" pitchFamily="18" charset="0"/>
              </a:rPr>
              <a:t>Behav</a:t>
            </a:r>
            <a:r>
              <a:rPr lang="en-US" sz="1400" dirty="0">
                <a:latin typeface="+mn-lt"/>
                <a:ea typeface="Calibri" panose="020F0502020204030204" pitchFamily="34" charset="0"/>
                <a:cs typeface="Times New Roman" panose="02020603050405020304" pitchFamily="18" charset="0"/>
              </a:rPr>
              <a:t> </a:t>
            </a:r>
            <a:r>
              <a:rPr lang="en-US" sz="1400" dirty="0" err="1">
                <a:latin typeface="+mn-lt"/>
                <a:ea typeface="Calibri" panose="020F0502020204030204" pitchFamily="34" charset="0"/>
                <a:cs typeface="Times New Roman" panose="02020603050405020304" pitchFamily="18" charset="0"/>
              </a:rPr>
              <a:t>Pediatr</a:t>
            </a:r>
            <a:r>
              <a:rPr lang="en-US" sz="1400" dirty="0">
                <a:latin typeface="+mn-lt"/>
                <a:ea typeface="Calibri" panose="020F0502020204030204" pitchFamily="34" charset="0"/>
                <a:cs typeface="Times New Roman" panose="02020603050405020304" pitchFamily="18" charset="0"/>
              </a:rPr>
              <a:t>. 2012;33(5):396–404. </a:t>
            </a:r>
            <a:endParaRPr lang="en-US" sz="1400" dirty="0">
              <a:effectLst/>
              <a:latin typeface="+mn-lt"/>
              <a:ea typeface="Calibri" panose="020F0502020204030204" pitchFamily="34" charset="0"/>
              <a:cs typeface="Times New Roman" panose="02020603050405020304" pitchFamily="18" charset="0"/>
            </a:endParaRPr>
          </a:p>
          <a:p>
            <a:pPr marL="285750" marR="0" indent="-285750" algn="l">
              <a:spcBef>
                <a:spcPts val="0"/>
              </a:spcBef>
              <a:spcAft>
                <a:spcPts val="0"/>
              </a:spcAft>
              <a:buFont typeface="Arial" panose="020B0604020202020204" pitchFamily="34" charset="0"/>
              <a:buChar char="•"/>
            </a:pPr>
            <a:r>
              <a:rPr lang="en-US" sz="1400" dirty="0" err="1">
                <a:latin typeface="+mn-lt"/>
                <a:ea typeface="Calibri" panose="020F0502020204030204" pitchFamily="34" charset="0"/>
                <a:cs typeface="Times New Roman" panose="02020603050405020304" pitchFamily="18" charset="0"/>
              </a:rPr>
              <a:t>Ummarino</a:t>
            </a:r>
            <a:r>
              <a:rPr lang="en-US" sz="1400" dirty="0">
                <a:latin typeface="+mn-lt"/>
                <a:ea typeface="Calibri" panose="020F0502020204030204" pitchFamily="34" charset="0"/>
                <a:cs typeface="Times New Roman" panose="02020603050405020304" pitchFamily="18" charset="0"/>
              </a:rPr>
              <a:t>, M., Albano, F., De Marco, U., </a:t>
            </a:r>
            <a:r>
              <a:rPr lang="en-US" sz="1400" dirty="0" err="1">
                <a:latin typeface="+mn-lt"/>
                <a:ea typeface="Calibri" panose="020F0502020204030204" pitchFamily="34" charset="0"/>
                <a:cs typeface="Times New Roman" panose="02020603050405020304" pitchFamily="18" charset="0"/>
              </a:rPr>
              <a:t>Mangani</a:t>
            </a:r>
            <a:r>
              <a:rPr lang="en-US" sz="1400" dirty="0">
                <a:latin typeface="+mn-lt"/>
                <a:ea typeface="Calibri" panose="020F0502020204030204" pitchFamily="34" charset="0"/>
                <a:cs typeface="Times New Roman" panose="02020603050405020304" pitchFamily="18" charset="0"/>
              </a:rPr>
              <a:t>, S., </a:t>
            </a:r>
            <a:r>
              <a:rPr lang="en-US" sz="1400" dirty="0" err="1">
                <a:latin typeface="+mn-lt"/>
                <a:ea typeface="Calibri" panose="020F0502020204030204" pitchFamily="34" charset="0"/>
                <a:cs typeface="Times New Roman" panose="02020603050405020304" pitchFamily="18" charset="0"/>
              </a:rPr>
              <a:t>Aceto</a:t>
            </a:r>
            <a:r>
              <a:rPr lang="en-US" sz="1400" dirty="0">
                <a:latin typeface="+mn-lt"/>
                <a:ea typeface="Calibri" panose="020F0502020204030204" pitchFamily="34" charset="0"/>
                <a:cs typeface="Times New Roman" panose="02020603050405020304" pitchFamily="18" charset="0"/>
              </a:rPr>
              <a:t>, B., </a:t>
            </a:r>
            <a:r>
              <a:rPr lang="en-US" sz="1400" dirty="0" err="1">
                <a:latin typeface="+mn-lt"/>
                <a:ea typeface="Calibri" panose="020F0502020204030204" pitchFamily="34" charset="0"/>
                <a:cs typeface="Times New Roman" panose="02020603050405020304" pitchFamily="18" charset="0"/>
              </a:rPr>
              <a:t>Ummarino</a:t>
            </a:r>
            <a:r>
              <a:rPr lang="en-US" sz="1400" dirty="0">
                <a:latin typeface="+mn-lt"/>
                <a:ea typeface="Calibri" panose="020F0502020204030204" pitchFamily="34" charset="0"/>
                <a:cs typeface="Times New Roman" panose="02020603050405020304" pitchFamily="18" charset="0"/>
              </a:rPr>
              <a:t>, D</a:t>
            </a:r>
            <a:r>
              <a:rPr lang="en-US" sz="1400" dirty="0" smtClean="0">
                <a:latin typeface="+mn-lt"/>
                <a:ea typeface="Calibri" panose="020F0502020204030204" pitchFamily="34" charset="0"/>
                <a:cs typeface="Times New Roman" panose="02020603050405020304" pitchFamily="18" charset="0"/>
              </a:rPr>
              <a:t>.,  </a:t>
            </a:r>
            <a:r>
              <a:rPr lang="en-US" sz="1400" dirty="0" err="1">
                <a:latin typeface="+mn-lt"/>
                <a:ea typeface="Calibri" panose="020F0502020204030204" pitchFamily="34" charset="0"/>
                <a:cs typeface="Times New Roman" panose="02020603050405020304" pitchFamily="18" charset="0"/>
              </a:rPr>
              <a:t>Guarino</a:t>
            </a:r>
            <a:r>
              <a:rPr lang="en-US" sz="1400" dirty="0">
                <a:latin typeface="+mn-lt"/>
                <a:ea typeface="Calibri" panose="020F0502020204030204" pitchFamily="34" charset="0"/>
                <a:cs typeface="Times New Roman" panose="02020603050405020304" pitchFamily="18" charset="0"/>
              </a:rPr>
              <a:t>, A</a:t>
            </a:r>
            <a:r>
              <a:rPr lang="en-US" sz="1400" dirty="0" smtClean="0">
                <a:latin typeface="+mn-lt"/>
                <a:ea typeface="Calibri" panose="020F0502020204030204" pitchFamily="34" charset="0"/>
                <a:cs typeface="Times New Roman" panose="02020603050405020304" pitchFamily="18" charset="0"/>
              </a:rPr>
              <a:t>.</a:t>
            </a:r>
            <a:r>
              <a:rPr lang="en-US" sz="1400" dirty="0">
                <a:latin typeface="+mn-lt"/>
                <a:ea typeface="Calibri" panose="020F0502020204030204" pitchFamily="34" charset="0"/>
                <a:cs typeface="Times New Roman" panose="02020603050405020304" pitchFamily="18" charset="0"/>
              </a:rPr>
              <a:t> </a:t>
            </a:r>
            <a:r>
              <a:rPr lang="en-US" sz="1400" dirty="0" smtClean="0">
                <a:latin typeface="+mn-lt"/>
                <a:ea typeface="Calibri" panose="020F0502020204030204" pitchFamily="34" charset="0"/>
                <a:cs typeface="Times New Roman" panose="02020603050405020304" pitchFamily="18" charset="0"/>
              </a:rPr>
              <a:t>(</a:t>
            </a:r>
            <a:r>
              <a:rPr lang="en-US" sz="1400" dirty="0">
                <a:latin typeface="+mn-lt"/>
                <a:ea typeface="Calibri" panose="020F0502020204030204" pitchFamily="34" charset="0"/>
                <a:cs typeface="Times New Roman" panose="02020603050405020304" pitchFamily="18" charset="0"/>
              </a:rPr>
              <a:t>2003</a:t>
            </a:r>
            <a:r>
              <a:rPr lang="en-US" sz="1400" dirty="0" smtClean="0">
                <a:latin typeface="+mn-lt"/>
                <a:ea typeface="Calibri" panose="020F0502020204030204" pitchFamily="34" charset="0"/>
                <a:cs typeface="Times New Roman" panose="02020603050405020304" pitchFamily="18" charset="0"/>
              </a:rPr>
              <a:t>).</a:t>
            </a:r>
            <a:r>
              <a:rPr lang="en-US" sz="1400" dirty="0">
                <a:latin typeface="+mn-lt"/>
                <a:ea typeface="Calibri" panose="020F0502020204030204" pitchFamily="34" charset="0"/>
                <a:cs typeface="Times New Roman" panose="02020603050405020304" pitchFamily="18" charset="0"/>
              </a:rPr>
              <a:t> </a:t>
            </a:r>
            <a:r>
              <a:rPr lang="en-US" sz="1400" dirty="0" smtClean="0">
                <a:latin typeface="+mn-lt"/>
                <a:ea typeface="Calibri" panose="020F0502020204030204" pitchFamily="34" charset="0"/>
                <a:cs typeface="Times New Roman" panose="02020603050405020304" pitchFamily="18" charset="0"/>
              </a:rPr>
              <a:t>Short </a:t>
            </a:r>
            <a:r>
              <a:rPr lang="en-US" sz="1400" dirty="0" smtClean="0">
                <a:latin typeface="+mn-lt"/>
                <a:ea typeface="Calibri" panose="020F0502020204030204" pitchFamily="34" charset="0"/>
                <a:cs typeface="Times New Roman" panose="02020603050405020304" pitchFamily="18" charset="0"/>
              </a:rPr>
              <a:t>duration </a:t>
            </a:r>
            <a:r>
              <a:rPr lang="en-US" sz="1400" dirty="0">
                <a:latin typeface="+mn-lt"/>
                <a:ea typeface="Calibri" panose="020F0502020204030204" pitchFamily="34" charset="0"/>
                <a:cs typeface="Times New Roman" panose="02020603050405020304" pitchFamily="18" charset="0"/>
              </a:rPr>
              <a:t>of breastfeeding and early introduction of cow’s milk as a result </a:t>
            </a:r>
            <a:r>
              <a:rPr lang="en-US" sz="1400" dirty="0" smtClean="0">
                <a:latin typeface="+mn-lt"/>
                <a:ea typeface="Calibri" panose="020F0502020204030204" pitchFamily="34" charset="0"/>
                <a:cs typeface="Times New Roman" panose="02020603050405020304" pitchFamily="18" charset="0"/>
              </a:rPr>
              <a:t>of </a:t>
            </a:r>
            <a:r>
              <a:rPr lang="en-US" sz="1400" dirty="0">
                <a:latin typeface="+mn-lt"/>
                <a:ea typeface="Calibri" panose="020F0502020204030204" pitchFamily="34" charset="0"/>
                <a:cs typeface="Times New Roman" panose="02020603050405020304" pitchFamily="18" charset="0"/>
              </a:rPr>
              <a:t>mothers</a:t>
            </a:r>
            <a:r>
              <a:rPr lang="en-US" sz="1400" dirty="0" smtClean="0">
                <a:latin typeface="+mn-lt"/>
                <a:ea typeface="Calibri" panose="020F0502020204030204" pitchFamily="34" charset="0"/>
                <a:cs typeface="Times New Roman" panose="02020603050405020304" pitchFamily="18" charset="0"/>
              </a:rPr>
              <a:t>’ </a:t>
            </a:r>
            <a:r>
              <a:rPr lang="en-US" sz="1400" dirty="0">
                <a:latin typeface="+mn-lt"/>
                <a:ea typeface="Calibri" panose="020F0502020204030204" pitchFamily="34" charset="0"/>
                <a:cs typeface="Times New Roman" panose="02020603050405020304" pitchFamily="18" charset="0"/>
              </a:rPr>
              <a:t>low level </a:t>
            </a:r>
            <a:r>
              <a:rPr lang="en-US" sz="1400" dirty="0" smtClean="0">
                <a:latin typeface="+mn-lt"/>
                <a:ea typeface="Calibri" panose="020F0502020204030204" pitchFamily="34" charset="0"/>
                <a:cs typeface="Times New Roman" panose="02020603050405020304" pitchFamily="18" charset="0"/>
              </a:rPr>
              <a:t>of education</a:t>
            </a:r>
            <a:r>
              <a:rPr lang="en-US" sz="1400" dirty="0">
                <a:latin typeface="+mn-lt"/>
                <a:ea typeface="Calibri" panose="020F0502020204030204" pitchFamily="34" charset="0"/>
                <a:cs typeface="Times New Roman" panose="02020603050405020304" pitchFamily="18" charset="0"/>
              </a:rPr>
              <a:t>. </a:t>
            </a:r>
            <a:r>
              <a:rPr lang="en-US" sz="1400" i="1" dirty="0" err="1">
                <a:latin typeface="+mn-lt"/>
                <a:ea typeface="Calibri" panose="020F0502020204030204" pitchFamily="34" charset="0"/>
                <a:cs typeface="Times New Roman" panose="02020603050405020304" pitchFamily="18" charset="0"/>
              </a:rPr>
              <a:t>Acta</a:t>
            </a:r>
            <a:r>
              <a:rPr lang="en-US" sz="1400" i="1" dirty="0">
                <a:latin typeface="+mn-lt"/>
                <a:ea typeface="Calibri" panose="020F0502020204030204" pitchFamily="34" charset="0"/>
                <a:cs typeface="Times New Roman" panose="02020603050405020304" pitchFamily="18" charset="0"/>
              </a:rPr>
              <a:t> </a:t>
            </a:r>
            <a:r>
              <a:rPr lang="en-US" sz="1400" i="1" dirty="0" err="1">
                <a:latin typeface="+mn-lt"/>
                <a:ea typeface="Calibri" panose="020F0502020204030204" pitchFamily="34" charset="0"/>
                <a:cs typeface="Times New Roman" panose="02020603050405020304" pitchFamily="18" charset="0"/>
              </a:rPr>
              <a:t>Paediatrica</a:t>
            </a:r>
            <a:r>
              <a:rPr lang="en-US" sz="1400" i="1" dirty="0">
                <a:latin typeface="+mn-lt"/>
                <a:ea typeface="Calibri" panose="020F0502020204030204" pitchFamily="34" charset="0"/>
                <a:cs typeface="Times New Roman" panose="02020603050405020304" pitchFamily="18" charset="0"/>
              </a:rPr>
              <a:t>. Supplement</a:t>
            </a:r>
            <a:r>
              <a:rPr lang="en-US" sz="1400" dirty="0">
                <a:latin typeface="+mn-lt"/>
                <a:ea typeface="Calibri" panose="020F0502020204030204" pitchFamily="34" charset="0"/>
                <a:cs typeface="Times New Roman" panose="02020603050405020304" pitchFamily="18" charset="0"/>
              </a:rPr>
              <a:t>, </a:t>
            </a:r>
            <a:r>
              <a:rPr lang="en-US" sz="1400" i="1" dirty="0">
                <a:latin typeface="+mn-lt"/>
                <a:ea typeface="Calibri" panose="020F0502020204030204" pitchFamily="34" charset="0"/>
                <a:cs typeface="Times New Roman" panose="02020603050405020304" pitchFamily="18" charset="0"/>
              </a:rPr>
              <a:t>92</a:t>
            </a:r>
            <a:r>
              <a:rPr lang="en-US" sz="1400" dirty="0">
                <a:latin typeface="+mn-lt"/>
                <a:ea typeface="Calibri" panose="020F0502020204030204" pitchFamily="34" charset="0"/>
                <a:cs typeface="Times New Roman" panose="02020603050405020304" pitchFamily="18" charset="0"/>
              </a:rPr>
              <a:t>(s441), </a:t>
            </a:r>
            <a:r>
              <a:rPr lang="en-US" sz="1400" dirty="0" smtClean="0">
                <a:latin typeface="+mn-lt"/>
                <a:ea typeface="Calibri" panose="020F0502020204030204" pitchFamily="34" charset="0"/>
                <a:cs typeface="Times New Roman" panose="02020603050405020304" pitchFamily="18" charset="0"/>
              </a:rPr>
              <a:t>12</a:t>
            </a:r>
            <a:r>
              <a:rPr lang="en-US" sz="1400" dirty="0" smtClean="0">
                <a:latin typeface="+mn-lt"/>
                <a:ea typeface="Calibri" panose="020F0502020204030204" pitchFamily="34" charset="0"/>
                <a:cs typeface="Times New Roman" panose="02020603050405020304" pitchFamily="18" charset="0"/>
              </a:rPr>
              <a:t>.</a:t>
            </a:r>
            <a:r>
              <a:rPr lang="en-US" sz="1400" dirty="0" smtClean="0">
                <a:latin typeface="+mn-lt"/>
                <a:ea typeface="Calibri" panose="020F0502020204030204" pitchFamily="34" charset="0"/>
                <a:cs typeface="Times New Roman" panose="02020603050405020304" pitchFamily="18" charset="0"/>
                <a:hlinkClick r:id="rId6"/>
              </a:rPr>
              <a:t>.org/10.1080/08035320310018709</a:t>
            </a:r>
            <a:endParaRPr lang="en-US" sz="1400" dirty="0">
              <a:latin typeface="+mn-lt"/>
              <a:ea typeface="Calibri" panose="020F0502020204030204" pitchFamily="34" charset="0"/>
              <a:cs typeface="Times New Roman" panose="02020603050405020304" pitchFamily="18" charset="0"/>
            </a:endParaRPr>
          </a:p>
          <a:p>
            <a:pPr marL="285750" marR="0" indent="-285750" algn="l">
              <a:spcBef>
                <a:spcPts val="0"/>
              </a:spcBef>
              <a:spcAft>
                <a:spcPts val="0"/>
              </a:spcAft>
              <a:buFont typeface="Arial" panose="020B0604020202020204" pitchFamily="34" charset="0"/>
              <a:buChar char="•"/>
            </a:pPr>
            <a:r>
              <a:rPr lang="en-US" sz="1400" i="1" dirty="0" smtClean="0">
                <a:latin typeface="+mn-lt"/>
                <a:ea typeface="Calibri" panose="020F0502020204030204" pitchFamily="34" charset="0"/>
                <a:cs typeface="Times New Roman" panose="02020603050405020304" pitchFamily="18" charset="0"/>
              </a:rPr>
              <a:t>World Health Organization</a:t>
            </a:r>
            <a:endParaRPr lang="en-US" sz="1400" i="1" dirty="0">
              <a:latin typeface="+mn-lt"/>
              <a:ea typeface="Calibri" panose="020F0502020204030204" pitchFamily="34" charset="0"/>
              <a:cs typeface="Times New Roman" panose="02020603050405020304" pitchFamily="18" charset="0"/>
            </a:endParaRPr>
          </a:p>
          <a:p>
            <a:pPr marL="0" marR="0" algn="l">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p:cNvSpPr txBox="1"/>
          <p:nvPr/>
        </p:nvSpPr>
        <p:spPr>
          <a:xfrm>
            <a:off x="11127980" y="5886974"/>
            <a:ext cx="8975725" cy="2739211"/>
          </a:xfrm>
          <a:prstGeom prst="rect">
            <a:avLst/>
          </a:prstGeom>
          <a:noFill/>
        </p:spPr>
        <p:txBody>
          <a:bodyPr wrap="square" rtlCol="0">
            <a:spAutoFit/>
          </a:bodyPr>
          <a:lstStyle/>
          <a:p>
            <a:r>
              <a:rPr lang="en-US" b="1" dirty="0" smtClean="0"/>
              <a:t>Research Questions</a:t>
            </a:r>
            <a:endParaRPr lang="en-US" b="1" dirty="0"/>
          </a:p>
        </p:txBody>
      </p:sp>
      <p:sp>
        <p:nvSpPr>
          <p:cNvPr id="9" name="TextBox 8"/>
          <p:cNvSpPr txBox="1"/>
          <p:nvPr/>
        </p:nvSpPr>
        <p:spPr>
          <a:xfrm>
            <a:off x="11302605" y="8922812"/>
            <a:ext cx="9893300" cy="1384995"/>
          </a:xfrm>
          <a:prstGeom prst="rect">
            <a:avLst/>
          </a:prstGeom>
          <a:noFill/>
        </p:spPr>
        <p:txBody>
          <a:bodyPr wrap="square" rtlCol="0">
            <a:spAutoFit/>
          </a:bodyPr>
          <a:lstStyle/>
          <a:p>
            <a:pPr algn="l"/>
            <a:r>
              <a:rPr lang="en-US" sz="2800" dirty="0" smtClean="0">
                <a:latin typeface="Arial Rounded MT Bold" panose="020F0704030504030204" pitchFamily="34" charset="0"/>
              </a:rPr>
              <a:t>Is there a relationship between parent’s highest education level and breastfeeding?</a:t>
            </a:r>
          </a:p>
          <a:p>
            <a:pPr algn="l"/>
            <a:endParaRPr lang="en-US" sz="2800" dirty="0">
              <a:latin typeface="Arial Rounded MT Bold" panose="020F0704030504030204" pitchFamily="34" charset="0"/>
            </a:endParaRPr>
          </a:p>
        </p:txBody>
      </p:sp>
      <p:pic>
        <p:nvPicPr>
          <p:cNvPr id="10" name="Picture 9"/>
          <p:cNvPicPr>
            <a:picLocks noChangeAspect="1"/>
          </p:cNvPicPr>
          <p:nvPr/>
        </p:nvPicPr>
        <p:blipFill>
          <a:blip r:embed="rId7"/>
          <a:stretch>
            <a:fillRect/>
          </a:stretch>
        </p:blipFill>
        <p:spPr>
          <a:xfrm>
            <a:off x="12405822" y="10000410"/>
            <a:ext cx="2310584" cy="1408298"/>
          </a:xfrm>
          <a:prstGeom prst="rect">
            <a:avLst/>
          </a:prstGeom>
        </p:spPr>
      </p:pic>
      <p:pic>
        <p:nvPicPr>
          <p:cNvPr id="11" name="Picture 10"/>
          <p:cNvPicPr>
            <a:picLocks noChangeAspect="1"/>
          </p:cNvPicPr>
          <p:nvPr/>
        </p:nvPicPr>
        <p:blipFill>
          <a:blip r:embed="rId8"/>
          <a:stretch>
            <a:fillRect/>
          </a:stretch>
        </p:blipFill>
        <p:spPr>
          <a:xfrm>
            <a:off x="14983107" y="10324908"/>
            <a:ext cx="1353429" cy="719390"/>
          </a:xfrm>
          <a:prstGeom prst="rect">
            <a:avLst/>
          </a:prstGeom>
        </p:spPr>
      </p:pic>
      <p:pic>
        <p:nvPicPr>
          <p:cNvPr id="12" name="Picture 11"/>
          <p:cNvPicPr>
            <a:picLocks noChangeAspect="1"/>
          </p:cNvPicPr>
          <p:nvPr/>
        </p:nvPicPr>
        <p:blipFill>
          <a:blip r:embed="rId9"/>
          <a:stretch>
            <a:fillRect/>
          </a:stretch>
        </p:blipFill>
        <p:spPr>
          <a:xfrm>
            <a:off x="16700049" y="10106455"/>
            <a:ext cx="2682472" cy="1383912"/>
          </a:xfrm>
          <a:prstGeom prst="rect">
            <a:avLst/>
          </a:prstGeom>
        </p:spPr>
      </p:pic>
      <p:pic>
        <p:nvPicPr>
          <p:cNvPr id="13" name="Picture 12"/>
          <p:cNvPicPr>
            <a:picLocks noChangeAspect="1"/>
          </p:cNvPicPr>
          <p:nvPr/>
        </p:nvPicPr>
        <p:blipFill>
          <a:blip r:embed="rId10"/>
          <a:stretch>
            <a:fillRect/>
          </a:stretch>
        </p:blipFill>
        <p:spPr>
          <a:xfrm>
            <a:off x="12405822" y="11781881"/>
            <a:ext cx="2310584" cy="1408298"/>
          </a:xfrm>
          <a:prstGeom prst="rect">
            <a:avLst/>
          </a:prstGeom>
        </p:spPr>
      </p:pic>
      <p:pic>
        <p:nvPicPr>
          <p:cNvPr id="14" name="Picture 13"/>
          <p:cNvPicPr>
            <a:picLocks noChangeAspect="1"/>
          </p:cNvPicPr>
          <p:nvPr/>
        </p:nvPicPr>
        <p:blipFill>
          <a:blip r:embed="rId8"/>
          <a:stretch>
            <a:fillRect/>
          </a:stretch>
        </p:blipFill>
        <p:spPr>
          <a:xfrm>
            <a:off x="14983106" y="12014307"/>
            <a:ext cx="1353429" cy="719390"/>
          </a:xfrm>
          <a:prstGeom prst="rect">
            <a:avLst/>
          </a:prstGeom>
        </p:spPr>
      </p:pic>
      <p:pic>
        <p:nvPicPr>
          <p:cNvPr id="15" name="Picture 14"/>
          <p:cNvPicPr>
            <a:picLocks noChangeAspect="1"/>
          </p:cNvPicPr>
          <p:nvPr/>
        </p:nvPicPr>
        <p:blipFill>
          <a:blip r:embed="rId11"/>
          <a:stretch>
            <a:fillRect/>
          </a:stretch>
        </p:blipFill>
        <p:spPr>
          <a:xfrm>
            <a:off x="16737573" y="11786066"/>
            <a:ext cx="2682472" cy="1292464"/>
          </a:xfrm>
          <a:prstGeom prst="rect">
            <a:avLst/>
          </a:prstGeom>
        </p:spPr>
      </p:pic>
      <p:sp>
        <p:nvSpPr>
          <p:cNvPr id="16" name="TextBox 15"/>
          <p:cNvSpPr txBox="1"/>
          <p:nvPr/>
        </p:nvSpPr>
        <p:spPr>
          <a:xfrm>
            <a:off x="11303000" y="13603288"/>
            <a:ext cx="10109200" cy="1384995"/>
          </a:xfrm>
          <a:prstGeom prst="rect">
            <a:avLst/>
          </a:prstGeom>
          <a:noFill/>
        </p:spPr>
        <p:txBody>
          <a:bodyPr wrap="square" rtlCol="0">
            <a:spAutoFit/>
          </a:bodyPr>
          <a:lstStyle/>
          <a:p>
            <a:pPr algn="l"/>
            <a:r>
              <a:rPr lang="en-US" sz="2800" dirty="0" smtClean="0">
                <a:latin typeface="Arial Rounded MT Bold" panose="020F0704030504030204" pitchFamily="34" charset="0"/>
              </a:rPr>
              <a:t>Is there a relationship between breastfeeding, exclusively, and a child’s social and emotional development? </a:t>
            </a:r>
            <a:endParaRPr lang="en-US" sz="2800" dirty="0">
              <a:latin typeface="Arial Rounded MT Bold" panose="020F0704030504030204" pitchFamily="34" charset="0"/>
            </a:endParaRPr>
          </a:p>
        </p:txBody>
      </p:sp>
      <p:pic>
        <p:nvPicPr>
          <p:cNvPr id="17" name="Picture 16"/>
          <p:cNvPicPr>
            <a:picLocks noChangeAspect="1"/>
          </p:cNvPicPr>
          <p:nvPr/>
        </p:nvPicPr>
        <p:blipFill>
          <a:blip r:embed="rId12"/>
          <a:stretch>
            <a:fillRect/>
          </a:stretch>
        </p:blipFill>
        <p:spPr>
          <a:xfrm>
            <a:off x="12393599" y="15074549"/>
            <a:ext cx="2310584" cy="1542422"/>
          </a:xfrm>
          <a:prstGeom prst="rect">
            <a:avLst/>
          </a:prstGeom>
        </p:spPr>
      </p:pic>
      <p:pic>
        <p:nvPicPr>
          <p:cNvPr id="18" name="Picture 17"/>
          <p:cNvPicPr>
            <a:picLocks noChangeAspect="1"/>
          </p:cNvPicPr>
          <p:nvPr/>
        </p:nvPicPr>
        <p:blipFill>
          <a:blip r:embed="rId8"/>
          <a:stretch>
            <a:fillRect/>
          </a:stretch>
        </p:blipFill>
        <p:spPr>
          <a:xfrm>
            <a:off x="14966120" y="15470660"/>
            <a:ext cx="1353429" cy="719390"/>
          </a:xfrm>
          <a:prstGeom prst="rect">
            <a:avLst/>
          </a:prstGeom>
        </p:spPr>
      </p:pic>
      <p:pic>
        <p:nvPicPr>
          <p:cNvPr id="19" name="Picture 18"/>
          <p:cNvPicPr>
            <a:picLocks noChangeAspect="1"/>
          </p:cNvPicPr>
          <p:nvPr/>
        </p:nvPicPr>
        <p:blipFill>
          <a:blip r:embed="rId13"/>
          <a:stretch>
            <a:fillRect/>
          </a:stretch>
        </p:blipFill>
        <p:spPr>
          <a:xfrm>
            <a:off x="16780248" y="15012073"/>
            <a:ext cx="2688569" cy="1383912"/>
          </a:xfrm>
          <a:prstGeom prst="rect">
            <a:avLst/>
          </a:prstGeom>
        </p:spPr>
      </p:pic>
      <p:sp>
        <p:nvSpPr>
          <p:cNvPr id="28" name="TextBox 27"/>
          <p:cNvSpPr txBox="1"/>
          <p:nvPr/>
        </p:nvSpPr>
        <p:spPr>
          <a:xfrm>
            <a:off x="11303001" y="16887665"/>
            <a:ext cx="10063163" cy="1384995"/>
          </a:xfrm>
          <a:prstGeom prst="rect">
            <a:avLst/>
          </a:prstGeom>
          <a:noFill/>
        </p:spPr>
        <p:txBody>
          <a:bodyPr wrap="square" rtlCol="0">
            <a:spAutoFit/>
          </a:bodyPr>
          <a:lstStyle/>
          <a:p>
            <a:pPr algn="l"/>
            <a:r>
              <a:rPr lang="en-US" sz="2800" dirty="0" smtClean="0">
                <a:latin typeface="Arial Rounded MT Bold" panose="020F0704030504030204" pitchFamily="34" charset="0"/>
              </a:rPr>
              <a:t>Is there a relationship between the duration of breastfeeding, exclusively, and a child’s social and emotional development? </a:t>
            </a:r>
            <a:endParaRPr lang="en-US" sz="2800" dirty="0">
              <a:latin typeface="Arial Rounded MT Bold" panose="020F0704030504030204" pitchFamily="34" charset="0"/>
            </a:endParaRPr>
          </a:p>
        </p:txBody>
      </p:sp>
      <p:pic>
        <p:nvPicPr>
          <p:cNvPr id="30" name="Picture 29"/>
          <p:cNvPicPr>
            <a:picLocks noChangeAspect="1"/>
          </p:cNvPicPr>
          <p:nvPr/>
        </p:nvPicPr>
        <p:blipFill>
          <a:blip r:embed="rId14"/>
          <a:stretch>
            <a:fillRect/>
          </a:stretch>
        </p:blipFill>
        <p:spPr>
          <a:xfrm>
            <a:off x="12393599" y="18410583"/>
            <a:ext cx="2310584" cy="1408298"/>
          </a:xfrm>
          <a:prstGeom prst="rect">
            <a:avLst/>
          </a:prstGeom>
        </p:spPr>
      </p:pic>
      <p:pic>
        <p:nvPicPr>
          <p:cNvPr id="31" name="Picture 30"/>
          <p:cNvPicPr>
            <a:picLocks noChangeAspect="1"/>
          </p:cNvPicPr>
          <p:nvPr/>
        </p:nvPicPr>
        <p:blipFill>
          <a:blip r:embed="rId15"/>
          <a:stretch>
            <a:fillRect/>
          </a:stretch>
        </p:blipFill>
        <p:spPr>
          <a:xfrm>
            <a:off x="14936080" y="18755037"/>
            <a:ext cx="1359526" cy="719390"/>
          </a:xfrm>
          <a:prstGeom prst="rect">
            <a:avLst/>
          </a:prstGeom>
        </p:spPr>
      </p:pic>
      <p:pic>
        <p:nvPicPr>
          <p:cNvPr id="32" name="Picture 31"/>
          <p:cNvPicPr>
            <a:picLocks noChangeAspect="1"/>
          </p:cNvPicPr>
          <p:nvPr/>
        </p:nvPicPr>
        <p:blipFill>
          <a:blip r:embed="rId16"/>
          <a:stretch>
            <a:fillRect/>
          </a:stretch>
        </p:blipFill>
        <p:spPr>
          <a:xfrm>
            <a:off x="16737572" y="18396144"/>
            <a:ext cx="2682472" cy="1383912"/>
          </a:xfrm>
          <a:prstGeom prst="rect">
            <a:avLst/>
          </a:prstGeom>
        </p:spPr>
      </p:pic>
      <p:pic>
        <p:nvPicPr>
          <p:cNvPr id="2" name="Picture 1"/>
          <p:cNvPicPr>
            <a:picLocks noChangeAspect="1"/>
          </p:cNvPicPr>
          <p:nvPr/>
        </p:nvPicPr>
        <p:blipFill>
          <a:blip r:embed="rId17"/>
          <a:stretch>
            <a:fillRect/>
          </a:stretch>
        </p:blipFill>
        <p:spPr>
          <a:xfrm>
            <a:off x="11201400" y="20314764"/>
            <a:ext cx="9054705" cy="12413211"/>
          </a:xfrm>
          <a:prstGeom prst="rect">
            <a:avLst/>
          </a:prstGeom>
        </p:spPr>
      </p:pic>
      <p:sp>
        <p:nvSpPr>
          <p:cNvPr id="33" name="TextBox 32"/>
          <p:cNvSpPr txBox="1"/>
          <p:nvPr/>
        </p:nvSpPr>
        <p:spPr>
          <a:xfrm>
            <a:off x="10720767" y="20310727"/>
            <a:ext cx="10097414" cy="1938992"/>
          </a:xfrm>
          <a:prstGeom prst="rect">
            <a:avLst/>
          </a:prstGeom>
          <a:noFill/>
        </p:spPr>
        <p:txBody>
          <a:bodyPr wrap="square" rtlCol="0">
            <a:spAutoFit/>
          </a:bodyPr>
          <a:lstStyle/>
          <a:p>
            <a:r>
              <a:rPr lang="en-US" sz="6000" b="1" dirty="0" smtClean="0"/>
              <a:t>Theoretical Frameworks and Hypotheses</a:t>
            </a:r>
            <a:endParaRPr lang="en-US" sz="6000" b="1" dirty="0"/>
          </a:p>
        </p:txBody>
      </p:sp>
      <p:sp>
        <p:nvSpPr>
          <p:cNvPr id="35" name="TextBox 34"/>
          <p:cNvSpPr txBox="1"/>
          <p:nvPr/>
        </p:nvSpPr>
        <p:spPr>
          <a:xfrm>
            <a:off x="11437231" y="22441311"/>
            <a:ext cx="8716567" cy="10095071"/>
          </a:xfrm>
          <a:prstGeom prst="rect">
            <a:avLst/>
          </a:prstGeom>
          <a:noFill/>
        </p:spPr>
        <p:txBody>
          <a:bodyPr wrap="square" rtlCol="0">
            <a:spAutoFit/>
          </a:bodyPr>
          <a:lstStyle/>
          <a:p>
            <a:pPr algn="l"/>
            <a:r>
              <a:rPr lang="en-US" sz="2600" b="1" u="sng" dirty="0" smtClean="0"/>
              <a:t>Cultural Distinctions</a:t>
            </a:r>
            <a:r>
              <a:rPr lang="en-US" sz="2600" dirty="0" smtClean="0"/>
              <a:t>: Lower education-level parents, typically from a working-class context, may have fewer financial resources, more environmental constraints, lower power and status, and fewer opportunities for control and choice. </a:t>
            </a:r>
          </a:p>
          <a:p>
            <a:pPr algn="l"/>
            <a:endParaRPr lang="en-US" sz="2600" dirty="0"/>
          </a:p>
          <a:p>
            <a:pPr algn="l"/>
            <a:r>
              <a:rPr lang="en-US" sz="2600" i="1" dirty="0" smtClean="0"/>
              <a:t>Hypothesis 1: Lower educated-level mothers are less likely to breastfeed, exclusively, and for a shorter period compared to higher educated-level mothers. </a:t>
            </a:r>
          </a:p>
          <a:p>
            <a:pPr algn="l"/>
            <a:endParaRPr lang="en-US" sz="2600" i="1" dirty="0"/>
          </a:p>
          <a:p>
            <a:pPr algn="l"/>
            <a:r>
              <a:rPr lang="en-US" sz="2600" b="1" u="sng" dirty="0" smtClean="0"/>
              <a:t>Attachment Theory: </a:t>
            </a:r>
            <a:r>
              <a:rPr lang="en-US" sz="2600" dirty="0" smtClean="0"/>
              <a:t>Breastfeeding is a channel for breastfeeding mothers to understand their infant’s emotional state and respond accordingly to their infants needs. The skin to skin contact between the mother and the infant may help develop a strong relationship, and help infants form an emotional and physical connection to their mother, which would give them a sense of stability and security. </a:t>
            </a:r>
          </a:p>
          <a:p>
            <a:pPr algn="l"/>
            <a:endParaRPr lang="en-US" sz="2600" b="1" u="sng" dirty="0"/>
          </a:p>
          <a:p>
            <a:pPr algn="l"/>
            <a:r>
              <a:rPr lang="en-US" sz="2600" i="1" dirty="0" smtClean="0"/>
              <a:t>Hypothesis 2: Exclusively breastfed children will demonstrate healthier levels of social and emotional behavior. </a:t>
            </a:r>
          </a:p>
          <a:p>
            <a:pPr algn="l"/>
            <a:endParaRPr lang="en-US" sz="2600" i="1" dirty="0"/>
          </a:p>
          <a:p>
            <a:pPr algn="l"/>
            <a:r>
              <a:rPr lang="en-US" sz="2600" i="1" dirty="0" smtClean="0"/>
              <a:t>Hypothesis 3: Longer breastfed children will demonstrate healthier levels of social and emotional behavior. </a:t>
            </a:r>
            <a:endParaRPr lang="en-US" sz="2600" i="1" dirty="0"/>
          </a:p>
        </p:txBody>
      </p:sp>
      <p:sp>
        <p:nvSpPr>
          <p:cNvPr id="50" name="AutoShape 30"/>
          <p:cNvSpPr>
            <a:spLocks noChangeArrowheads="1"/>
          </p:cNvSpPr>
          <p:nvPr/>
        </p:nvSpPr>
        <p:spPr bwMode="auto">
          <a:xfrm>
            <a:off x="20381305" y="23101477"/>
            <a:ext cx="23065520" cy="9232749"/>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36" name="TextBox 35"/>
          <p:cNvSpPr txBox="1"/>
          <p:nvPr/>
        </p:nvSpPr>
        <p:spPr>
          <a:xfrm>
            <a:off x="36101611" y="16380123"/>
            <a:ext cx="7667024" cy="1631216"/>
          </a:xfrm>
          <a:prstGeom prst="rect">
            <a:avLst/>
          </a:prstGeom>
          <a:noFill/>
        </p:spPr>
        <p:txBody>
          <a:bodyPr wrap="square" rtlCol="0">
            <a:spAutoFit/>
          </a:bodyPr>
          <a:lstStyle/>
          <a:p>
            <a:r>
              <a:rPr lang="en-US" sz="5000" b="1" dirty="0" smtClean="0"/>
              <a:t>Limitations and Future Research </a:t>
            </a:r>
            <a:endParaRPr lang="en-US" sz="5000" b="1" dirty="0"/>
          </a:p>
        </p:txBody>
      </p:sp>
      <p:sp>
        <p:nvSpPr>
          <p:cNvPr id="38" name="TextBox 37"/>
          <p:cNvSpPr txBox="1"/>
          <p:nvPr/>
        </p:nvSpPr>
        <p:spPr>
          <a:xfrm>
            <a:off x="36389037" y="18090321"/>
            <a:ext cx="7099827" cy="5016758"/>
          </a:xfrm>
          <a:prstGeom prst="rect">
            <a:avLst/>
          </a:prstGeom>
          <a:noFill/>
        </p:spPr>
        <p:txBody>
          <a:bodyPr wrap="square" rtlCol="0">
            <a:spAutoFit/>
          </a:bodyPr>
          <a:lstStyle/>
          <a:p>
            <a:pPr algn="l"/>
            <a:r>
              <a:rPr lang="en-US" sz="3200" b="1" u="sng" dirty="0" smtClean="0"/>
              <a:t>Limitations: </a:t>
            </a:r>
          </a:p>
          <a:p>
            <a:pPr marL="457200" indent="-457200" algn="l">
              <a:buFont typeface="Arial" panose="020B0604020202020204" pitchFamily="34" charset="0"/>
              <a:buChar char="•"/>
            </a:pPr>
            <a:r>
              <a:rPr lang="en-US" sz="3200" dirty="0" smtClean="0"/>
              <a:t>	Pace Survey </a:t>
            </a:r>
          </a:p>
          <a:p>
            <a:pPr algn="l"/>
            <a:r>
              <a:rPr lang="en-US" sz="3200" b="1" u="sng" dirty="0" smtClean="0"/>
              <a:t>Future Research: </a:t>
            </a:r>
          </a:p>
          <a:p>
            <a:pPr marL="457200" indent="-457200" algn="l">
              <a:buFont typeface="Arial" panose="020B0604020202020204" pitchFamily="34" charset="0"/>
              <a:buChar char="•"/>
            </a:pPr>
            <a:r>
              <a:rPr lang="en-US" sz="3200" dirty="0" smtClean="0"/>
              <a:t>Do other confounding variables, like the family’s socioeconomic status, race and gender, influence the relationship between breastfeeding and the child’s social and emotional behavior? </a:t>
            </a:r>
          </a:p>
          <a:p>
            <a:pPr algn="l"/>
            <a:endParaRPr lang="en-US" sz="3200" dirty="0"/>
          </a:p>
        </p:txBody>
      </p:sp>
      <p:sp>
        <p:nvSpPr>
          <p:cNvPr id="39" name="TextBox 38"/>
          <p:cNvSpPr txBox="1"/>
          <p:nvPr/>
        </p:nvSpPr>
        <p:spPr>
          <a:xfrm>
            <a:off x="26315226" y="23101477"/>
            <a:ext cx="12240387" cy="1446550"/>
          </a:xfrm>
          <a:prstGeom prst="rect">
            <a:avLst/>
          </a:prstGeom>
          <a:noFill/>
        </p:spPr>
        <p:txBody>
          <a:bodyPr wrap="square" rtlCol="0">
            <a:spAutoFit/>
          </a:bodyPr>
          <a:lstStyle/>
          <a:p>
            <a:r>
              <a:rPr lang="en-US" sz="8800" b="1" dirty="0" smtClean="0"/>
              <a:t>Conclusion</a:t>
            </a:r>
            <a:endParaRPr lang="en-US" sz="8800" b="1" dirty="0"/>
          </a:p>
        </p:txBody>
      </p:sp>
      <p:sp>
        <p:nvSpPr>
          <p:cNvPr id="40" name="TextBox 39"/>
          <p:cNvSpPr txBox="1"/>
          <p:nvPr/>
        </p:nvSpPr>
        <p:spPr>
          <a:xfrm>
            <a:off x="20508699" y="24495102"/>
            <a:ext cx="22980165" cy="7294305"/>
          </a:xfrm>
          <a:prstGeom prst="rect">
            <a:avLst/>
          </a:prstGeom>
          <a:noFill/>
        </p:spPr>
        <p:txBody>
          <a:bodyPr wrap="square" rtlCol="0">
            <a:spAutoFit/>
          </a:bodyPr>
          <a:lstStyle/>
          <a:p>
            <a:pPr marL="457200" indent="-457200" algn="l">
              <a:buFont typeface="Arial" panose="020B0604020202020204" pitchFamily="34" charset="0"/>
              <a:buChar char="•"/>
            </a:pPr>
            <a:r>
              <a:rPr lang="en-US" sz="3600" dirty="0" smtClean="0"/>
              <a:t>College degree mothers are more likely to breastfeed and for longer than six months. This relationship may exist because college degree mothers may have a higher socioeconomic status that affords positive environment factors, like paid maternity leave which allows them to breastfeed and to breastfeed for longer. </a:t>
            </a:r>
          </a:p>
          <a:p>
            <a:pPr marL="457200" indent="-457200" algn="l">
              <a:buFont typeface="Arial" panose="020B0604020202020204" pitchFamily="34" charset="0"/>
              <a:buChar char="•"/>
            </a:pPr>
            <a:r>
              <a:rPr lang="en-US" sz="3600" dirty="0" smtClean="0"/>
              <a:t>No college degree mothers are less likely to breastfeed and for a shorter duration of breastfeeding time. This relationship may exist because lower educated mothers may lack support by pediatricians, struggle with financial reasons and have reduced time available for infant care. </a:t>
            </a:r>
          </a:p>
          <a:p>
            <a:pPr marL="457200" indent="-457200" algn="l">
              <a:buFont typeface="Arial" panose="020B0604020202020204" pitchFamily="34" charset="0"/>
              <a:buChar char="•"/>
            </a:pPr>
            <a:r>
              <a:rPr lang="en-US" sz="3600" dirty="0" smtClean="0"/>
              <a:t>Breastfed children and breastfed children for more than six months are less likely to get nervous than non-breastfed children and non-breastfed children for more than six months. This might relate back to the attachment theory. Breastfed children and longer breastfed children may feel like they can rely on their parent as a source of comfort in times of stress. </a:t>
            </a:r>
          </a:p>
          <a:p>
            <a:pPr marL="457200" indent="-457200" algn="l">
              <a:buFont typeface="Arial" panose="020B0604020202020204" pitchFamily="34" charset="0"/>
              <a:buChar char="•"/>
            </a:pPr>
            <a:r>
              <a:rPr lang="en-US" sz="3600" dirty="0" smtClean="0"/>
              <a:t>Breastfed children are less likely to be irritable than non-breastfed children. This suggests that children who experience stronger secure infant attachment with their parent or caregiver might have lower levels of temperamental dependency, like </a:t>
            </a:r>
            <a:r>
              <a:rPr lang="en-US" sz="3600" dirty="0" err="1" smtClean="0"/>
              <a:t>clingness</a:t>
            </a:r>
            <a:r>
              <a:rPr lang="en-US" sz="3600" dirty="0" smtClean="0"/>
              <a:t> and fussiness.  </a:t>
            </a:r>
            <a:endParaRPr lang="en-US" sz="3600" dirty="0"/>
          </a:p>
        </p:txBody>
      </p:sp>
      <p:pic>
        <p:nvPicPr>
          <p:cNvPr id="43" name="Picture 42"/>
          <p:cNvPicPr>
            <a:picLocks noChangeAspect="1"/>
          </p:cNvPicPr>
          <p:nvPr/>
        </p:nvPicPr>
        <p:blipFill>
          <a:blip r:embed="rId18"/>
          <a:stretch>
            <a:fillRect/>
          </a:stretch>
        </p:blipFill>
        <p:spPr>
          <a:xfrm>
            <a:off x="28435047" y="6101237"/>
            <a:ext cx="7666564" cy="16750759"/>
          </a:xfrm>
          <a:prstGeom prst="rect">
            <a:avLst/>
          </a:prstGeom>
          <a:ln>
            <a:noFill/>
          </a:ln>
        </p:spPr>
      </p:pic>
      <p:pic>
        <p:nvPicPr>
          <p:cNvPr id="44" name="Picture 43"/>
          <p:cNvPicPr>
            <a:picLocks noChangeAspect="1"/>
          </p:cNvPicPr>
          <p:nvPr/>
        </p:nvPicPr>
        <p:blipFill>
          <a:blip r:embed="rId19"/>
          <a:stretch>
            <a:fillRect/>
          </a:stretch>
        </p:blipFill>
        <p:spPr>
          <a:xfrm>
            <a:off x="36268849" y="6129397"/>
            <a:ext cx="7454145" cy="10060653"/>
          </a:xfrm>
          <a:prstGeom prst="rect">
            <a:avLst/>
          </a:prstGeom>
        </p:spPr>
      </p:pic>
      <p:sp>
        <p:nvSpPr>
          <p:cNvPr id="45" name="Rectangle 44"/>
          <p:cNvSpPr/>
          <p:nvPr/>
        </p:nvSpPr>
        <p:spPr>
          <a:xfrm>
            <a:off x="28857545" y="5974859"/>
            <a:ext cx="6804055" cy="2739211"/>
          </a:xfrm>
          <a:prstGeom prst="rect">
            <a:avLst/>
          </a:prstGeom>
        </p:spPr>
        <p:txBody>
          <a:bodyPr wrap="square">
            <a:spAutoFit/>
          </a:bodyPr>
          <a:lstStyle/>
          <a:p>
            <a:r>
              <a:rPr lang="en-US" b="1" dirty="0" smtClean="0">
                <a:solidFill>
                  <a:srgbClr val="000000"/>
                </a:solidFill>
              </a:rPr>
              <a:t>Results for Question 2 </a:t>
            </a:r>
            <a:endParaRPr lang="en-US" dirty="0"/>
          </a:p>
        </p:txBody>
      </p:sp>
      <p:sp>
        <p:nvSpPr>
          <p:cNvPr id="46" name="Rectangle 45"/>
          <p:cNvSpPr/>
          <p:nvPr/>
        </p:nvSpPr>
        <p:spPr>
          <a:xfrm>
            <a:off x="36524109" y="6096000"/>
            <a:ext cx="6527304" cy="2739211"/>
          </a:xfrm>
          <a:prstGeom prst="rect">
            <a:avLst/>
          </a:prstGeom>
        </p:spPr>
        <p:txBody>
          <a:bodyPr wrap="square">
            <a:spAutoFit/>
          </a:bodyPr>
          <a:lstStyle/>
          <a:p>
            <a:r>
              <a:rPr lang="en-US" b="1" dirty="0" smtClean="0">
                <a:solidFill>
                  <a:srgbClr val="000000"/>
                </a:solidFill>
              </a:rPr>
              <a:t>Results for Question 3</a:t>
            </a:r>
            <a:endParaRPr lang="en-US" dirty="0"/>
          </a:p>
        </p:txBody>
      </p:sp>
      <p:pic>
        <p:nvPicPr>
          <p:cNvPr id="47" name="Picture 46"/>
          <p:cNvPicPr>
            <a:picLocks noChangeAspect="1"/>
          </p:cNvPicPr>
          <p:nvPr/>
        </p:nvPicPr>
        <p:blipFill>
          <a:blip r:embed="rId20"/>
          <a:stretch>
            <a:fillRect/>
          </a:stretch>
        </p:blipFill>
        <p:spPr>
          <a:xfrm>
            <a:off x="20428176" y="9172293"/>
            <a:ext cx="7657240" cy="6194073"/>
          </a:xfrm>
          <a:prstGeom prst="rect">
            <a:avLst/>
          </a:prstGeom>
        </p:spPr>
      </p:pic>
      <p:pic>
        <p:nvPicPr>
          <p:cNvPr id="48" name="Picture 47"/>
          <p:cNvPicPr>
            <a:picLocks noChangeAspect="1"/>
          </p:cNvPicPr>
          <p:nvPr/>
        </p:nvPicPr>
        <p:blipFill>
          <a:blip r:embed="rId21"/>
          <a:stretch>
            <a:fillRect/>
          </a:stretch>
        </p:blipFill>
        <p:spPr>
          <a:xfrm>
            <a:off x="20508699" y="16010160"/>
            <a:ext cx="7882811" cy="6114818"/>
          </a:xfrm>
          <a:prstGeom prst="rect">
            <a:avLst/>
          </a:prstGeom>
        </p:spPr>
      </p:pic>
      <p:pic>
        <p:nvPicPr>
          <p:cNvPr id="49" name="Picture 48"/>
          <p:cNvPicPr>
            <a:picLocks noChangeAspect="1"/>
          </p:cNvPicPr>
          <p:nvPr/>
        </p:nvPicPr>
        <p:blipFill>
          <a:blip r:embed="rId22"/>
          <a:stretch>
            <a:fillRect/>
          </a:stretch>
        </p:blipFill>
        <p:spPr>
          <a:xfrm>
            <a:off x="28601612" y="9279583"/>
            <a:ext cx="7254869" cy="6096528"/>
          </a:xfrm>
          <a:prstGeom prst="rect">
            <a:avLst/>
          </a:prstGeom>
        </p:spPr>
      </p:pic>
      <p:pic>
        <p:nvPicPr>
          <p:cNvPr id="51" name="Picture 50"/>
          <p:cNvPicPr>
            <a:picLocks noChangeAspect="1"/>
          </p:cNvPicPr>
          <p:nvPr/>
        </p:nvPicPr>
        <p:blipFill>
          <a:blip r:embed="rId23"/>
          <a:stretch>
            <a:fillRect/>
          </a:stretch>
        </p:blipFill>
        <p:spPr>
          <a:xfrm>
            <a:off x="28574350" y="15885247"/>
            <a:ext cx="7139035" cy="6242845"/>
          </a:xfrm>
          <a:prstGeom prst="rect">
            <a:avLst/>
          </a:prstGeom>
        </p:spPr>
      </p:pic>
      <p:pic>
        <p:nvPicPr>
          <p:cNvPr id="53" name="Picture 52"/>
          <p:cNvPicPr>
            <a:picLocks noChangeAspect="1"/>
          </p:cNvPicPr>
          <p:nvPr/>
        </p:nvPicPr>
        <p:blipFill>
          <a:blip r:embed="rId24"/>
          <a:stretch>
            <a:fillRect/>
          </a:stretch>
        </p:blipFill>
        <p:spPr>
          <a:xfrm>
            <a:off x="36389037" y="9502816"/>
            <a:ext cx="7288254" cy="5967844"/>
          </a:xfrm>
          <a:prstGeom prst="rect">
            <a:avLst/>
          </a:prstGeom>
        </p:spPr>
      </p:pic>
      <p:sp>
        <p:nvSpPr>
          <p:cNvPr id="55" name="TextBox 54"/>
          <p:cNvSpPr txBox="1"/>
          <p:nvPr/>
        </p:nvSpPr>
        <p:spPr>
          <a:xfrm>
            <a:off x="36476210" y="15548495"/>
            <a:ext cx="7012654" cy="461665"/>
          </a:xfrm>
          <a:prstGeom prst="rect">
            <a:avLst/>
          </a:prstGeom>
          <a:noFill/>
        </p:spPr>
        <p:txBody>
          <a:bodyPr wrap="square" rtlCol="0">
            <a:spAutoFit/>
          </a:bodyPr>
          <a:lstStyle/>
          <a:p>
            <a:r>
              <a:rPr lang="en-US" sz="2400" dirty="0" smtClean="0"/>
              <a:t>*Pattern does not hold up for 7-11 months*</a:t>
            </a:r>
            <a:endParaRPr lang="en-US" sz="2400" dirty="0"/>
          </a:p>
        </p:txBody>
      </p:sp>
    </p:spTree>
  </p:cSld>
  <p:clrMapOvr>
    <a:masterClrMapping/>
  </p:clrMapOvr>
</p:sld>
</file>

<file path=ppt/theme/theme1.xml><?xml version="1.0" encoding="utf-8"?>
<a:theme xmlns:a="http://schemas.openxmlformats.org/drawingml/2006/main" name="Default Design">
  <a:themeElements>
    <a:clrScheme name="Custom 28">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FFFF"/>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964</TotalTime>
  <Words>906</Words>
  <Application>Microsoft Office PowerPoint</Application>
  <PresentationFormat>Custom</PresentationFormat>
  <Paragraphs>58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Rounded MT Bold</vt:lpstr>
      <vt:lpstr>Calibri</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Horizontal Poster</dc:title>
  <dc:creator>Ethan Shulda;www.postersession.com</dc:creator>
  <cp:keywords>www.postersession.com</cp:keywords>
  <dc:description>©MegaPrint Inc. 2009-2015</dc:description>
  <cp:lastModifiedBy>ZHUO, SWELLAR</cp:lastModifiedBy>
  <cp:revision>78</cp:revision>
  <cp:lastPrinted>2011-03-08T18:07:35Z</cp:lastPrinted>
  <dcterms:created xsi:type="dcterms:W3CDTF">2008-12-04T00:20:37Z</dcterms:created>
  <dcterms:modified xsi:type="dcterms:W3CDTF">2019-04-30T03:34:25Z</dcterms:modified>
  <cp:category>Research Poster</cp:category>
</cp:coreProperties>
</file>