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Lst>
  <p:sldSz cx="43891200" cy="3291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b="def" i="def"/>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b="def" i="def"/>
      <a:tcStyle>
        <a:tcBdr/>
        <a:fill>
          <a:solidFill>
            <a:srgbClr val="E7E7ED"/>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chemeClr val="accent3">
              <a:lumOff val="44000"/>
            </a:schemeClr>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0" name="Shape 100"/>
          <p:cNvSpPr/>
          <p:nvPr>
            <p:ph type="sldImg"/>
          </p:nvPr>
        </p:nvSpPr>
        <p:spPr>
          <a:xfrm>
            <a:off x="1143000" y="685800"/>
            <a:ext cx="4572000" cy="3429000"/>
          </a:xfrm>
          <a:prstGeom prst="rect">
            <a:avLst/>
          </a:prstGeom>
        </p:spPr>
        <p:txBody>
          <a:bodyPr/>
          <a:lstStyle/>
          <a:p>
            <a:pPr/>
          </a:p>
        </p:txBody>
      </p:sp>
      <p:sp>
        <p:nvSpPr>
          <p:cNvPr id="101" name="Shape 10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Arial"/>
      </a:defRPr>
    </a:lvl1pPr>
    <a:lvl2pPr indent="228600" latinLnBrk="0">
      <a:spcBef>
        <a:spcPts val="400"/>
      </a:spcBef>
      <a:defRPr sz="1200">
        <a:latin typeface="+mn-lt"/>
        <a:ea typeface="+mn-ea"/>
        <a:cs typeface="+mn-cs"/>
        <a:sym typeface="Arial"/>
      </a:defRPr>
    </a:lvl2pPr>
    <a:lvl3pPr indent="457200" latinLnBrk="0">
      <a:spcBef>
        <a:spcPts val="400"/>
      </a:spcBef>
      <a:defRPr sz="1200">
        <a:latin typeface="+mn-lt"/>
        <a:ea typeface="+mn-ea"/>
        <a:cs typeface="+mn-cs"/>
        <a:sym typeface="Arial"/>
      </a:defRPr>
    </a:lvl3pPr>
    <a:lvl4pPr indent="685800" latinLnBrk="0">
      <a:spcBef>
        <a:spcPts val="400"/>
      </a:spcBef>
      <a:defRPr sz="1200">
        <a:latin typeface="+mn-lt"/>
        <a:ea typeface="+mn-ea"/>
        <a:cs typeface="+mn-cs"/>
        <a:sym typeface="Arial"/>
      </a:defRPr>
    </a:lvl4pPr>
    <a:lvl5pPr indent="914400" latinLnBrk="0">
      <a:spcBef>
        <a:spcPts val="400"/>
      </a:spcBef>
      <a:defRPr sz="1200">
        <a:latin typeface="+mn-lt"/>
        <a:ea typeface="+mn-ea"/>
        <a:cs typeface="+mn-cs"/>
        <a:sym typeface="Arial"/>
      </a:defRPr>
    </a:lvl5pPr>
    <a:lvl6pPr indent="1143000" latinLnBrk="0">
      <a:spcBef>
        <a:spcPts val="400"/>
      </a:spcBef>
      <a:defRPr sz="1200">
        <a:latin typeface="+mn-lt"/>
        <a:ea typeface="+mn-ea"/>
        <a:cs typeface="+mn-cs"/>
        <a:sym typeface="Arial"/>
      </a:defRPr>
    </a:lvl6pPr>
    <a:lvl7pPr indent="1371600" latinLnBrk="0">
      <a:spcBef>
        <a:spcPts val="400"/>
      </a:spcBef>
      <a:defRPr sz="1200">
        <a:latin typeface="+mn-lt"/>
        <a:ea typeface="+mn-ea"/>
        <a:cs typeface="+mn-cs"/>
        <a:sym typeface="Arial"/>
      </a:defRPr>
    </a:lvl7pPr>
    <a:lvl8pPr indent="1600200" latinLnBrk="0">
      <a:spcBef>
        <a:spcPts val="400"/>
      </a:spcBef>
      <a:defRPr sz="1200">
        <a:latin typeface="+mn-lt"/>
        <a:ea typeface="+mn-ea"/>
        <a:cs typeface="+mn-cs"/>
        <a:sym typeface="Arial"/>
      </a:defRPr>
    </a:lvl8pPr>
    <a:lvl9pPr indent="1828800" latinLnBrk="0">
      <a:spcBef>
        <a:spcPts val="400"/>
      </a:spcBef>
      <a:defRPr sz="1200">
        <a:latin typeface="+mn-lt"/>
        <a:ea typeface="+mn-ea"/>
        <a:cs typeface="+mn-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3292475" y="10226675"/>
            <a:ext cx="37306250" cy="7054851"/>
          </a:xfrm>
          <a:prstGeom prst="rect">
            <a:avLst/>
          </a:prstGeom>
        </p:spPr>
        <p:txBody>
          <a:bodyPr/>
          <a:lstStyle/>
          <a:p>
            <a:pPr/>
            <a:r>
              <a:t>Title Text</a:t>
            </a:r>
          </a:p>
        </p:txBody>
      </p:sp>
      <p:sp>
        <p:nvSpPr>
          <p:cNvPr id="12" name="Body Level One…"/>
          <p:cNvSpPr txBox="1"/>
          <p:nvPr>
            <p:ph type="body" sz="quarter" idx="1"/>
          </p:nvPr>
        </p:nvSpPr>
        <p:spPr>
          <a:xfrm>
            <a:off x="6583364" y="18653126"/>
            <a:ext cx="30724476" cy="8413751"/>
          </a:xfrm>
          <a:prstGeom prst="rect">
            <a:avLst/>
          </a:prstGeom>
        </p:spPr>
        <p:txBody>
          <a:bodyPr/>
          <a:lstStyle>
            <a:lvl1pPr marL="0" indent="0" algn="ctr">
              <a:buSzTx/>
              <a:buNone/>
            </a:lvl1pPr>
            <a:lvl2pPr marL="0" indent="457189" algn="ctr">
              <a:buSzTx/>
              <a:buNone/>
            </a:lvl2pPr>
            <a:lvl3pPr marL="0" indent="914377" algn="ctr">
              <a:buSzTx/>
              <a:buNone/>
            </a:lvl3pPr>
            <a:lvl4pPr marL="0" indent="1371565" algn="ctr">
              <a:buSzTx/>
              <a:buNone/>
            </a:lvl4pPr>
            <a:lvl5pPr marL="0" indent="1828754" algn="ctr">
              <a:buSzTx/>
              <a:buNone/>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4 Content">
    <p:spTree>
      <p:nvGrpSpPr>
        <p:cNvPr id="1" name=""/>
        <p:cNvGrpSpPr/>
        <p:nvPr/>
      </p:nvGrpSpPr>
      <p:grpSpPr>
        <a:xfrm>
          <a:off x="0" y="0"/>
          <a:ext cx="0" cy="0"/>
          <a:chOff x="0" y="0"/>
          <a:chExt cx="0" cy="0"/>
        </a:xfrm>
      </p:grpSpPr>
      <p:sp>
        <p:nvSpPr>
          <p:cNvPr id="92" name="Title Text"/>
          <p:cNvSpPr txBox="1"/>
          <p:nvPr>
            <p:ph type="title"/>
          </p:nvPr>
        </p:nvSpPr>
        <p:spPr>
          <a:xfrm>
            <a:off x="2193925" y="1317625"/>
            <a:ext cx="39503351" cy="5486400"/>
          </a:xfrm>
          <a:prstGeom prst="rect">
            <a:avLst/>
          </a:prstGeom>
        </p:spPr>
        <p:txBody>
          <a:bodyPr/>
          <a:lstStyle/>
          <a:p>
            <a:pPr/>
            <a:r>
              <a:t>Title Text</a:t>
            </a:r>
          </a:p>
        </p:txBody>
      </p:sp>
      <p:sp>
        <p:nvSpPr>
          <p:cNvPr id="93" name="Body Level One…"/>
          <p:cNvSpPr txBox="1"/>
          <p:nvPr>
            <p:ph type="body" sz="quarter" idx="1"/>
          </p:nvPr>
        </p:nvSpPr>
        <p:spPr>
          <a:xfrm>
            <a:off x="2193925" y="7680325"/>
            <a:ext cx="19675475" cy="10785476"/>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3467101" y="21153439"/>
            <a:ext cx="37307838" cy="6537326"/>
          </a:xfrm>
          <a:prstGeom prst="rect">
            <a:avLst/>
          </a:prstGeom>
        </p:spPr>
        <p:txBody>
          <a:bodyPr anchor="t"/>
          <a:lstStyle>
            <a:lvl1pPr algn="l">
              <a:defRPr b="1" cap="all" sz="4000"/>
            </a:lvl1pPr>
          </a:lstStyle>
          <a:p>
            <a:pPr/>
            <a:r>
              <a:t>Title Text</a:t>
            </a:r>
          </a:p>
        </p:txBody>
      </p:sp>
      <p:sp>
        <p:nvSpPr>
          <p:cNvPr id="30" name="Body Level One…"/>
          <p:cNvSpPr txBox="1"/>
          <p:nvPr>
            <p:ph type="body" sz="quarter" idx="1"/>
          </p:nvPr>
        </p:nvSpPr>
        <p:spPr>
          <a:xfrm>
            <a:off x="3467101" y="13952537"/>
            <a:ext cx="37307838" cy="7200901"/>
          </a:xfrm>
          <a:prstGeom prst="rect">
            <a:avLst/>
          </a:prstGeom>
        </p:spPr>
        <p:txBody>
          <a:bodyPr anchor="b"/>
          <a:lstStyle>
            <a:lvl1pPr marL="0" indent="0">
              <a:spcBef>
                <a:spcPts val="400"/>
              </a:spcBef>
              <a:buSzTx/>
              <a:buNone/>
              <a:defRPr sz="2000"/>
            </a:lvl1pPr>
            <a:lvl2pPr marL="0" indent="457189">
              <a:spcBef>
                <a:spcPts val="400"/>
              </a:spcBef>
              <a:buSzTx/>
              <a:buNone/>
              <a:defRPr sz="2000"/>
            </a:lvl2pPr>
            <a:lvl3pPr marL="0" indent="914377">
              <a:spcBef>
                <a:spcPts val="400"/>
              </a:spcBef>
              <a:buSzTx/>
              <a:buNone/>
              <a:defRPr sz="2000"/>
            </a:lvl3pPr>
            <a:lvl4pPr marL="0" indent="1371565">
              <a:spcBef>
                <a:spcPts val="400"/>
              </a:spcBef>
              <a:buSzTx/>
              <a:buNone/>
              <a:defRPr sz="2000"/>
            </a:lvl4pPr>
            <a:lvl5pPr marL="0" indent="1828754">
              <a:spcBef>
                <a:spcPts val="400"/>
              </a:spcBef>
              <a:buSz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2193925" y="7680325"/>
            <a:ext cx="19675475" cy="21724938"/>
          </a:xfrm>
          <a:prstGeom prst="rect">
            <a:avLst/>
          </a:prstGeom>
        </p:spPr>
        <p:txBody>
          <a:bodyPr/>
          <a:lstStyle>
            <a:lvl1pPr>
              <a:spcBef>
                <a:spcPts val="600"/>
              </a:spcBef>
              <a:defRPr sz="2800"/>
            </a:lvl1pPr>
            <a:lvl2pPr marL="3792273" indent="-1598348">
              <a:spcBef>
                <a:spcPts val="600"/>
              </a:spcBef>
              <a:defRPr sz="2800"/>
            </a:lvl2pPr>
            <a:lvl3pPr marL="5922962" indent="-1533525">
              <a:spcBef>
                <a:spcPts val="600"/>
              </a:spcBef>
              <a:defRPr sz="2800"/>
            </a:lvl3pPr>
            <a:lvl4pPr marL="8287280" indent="-1703916">
              <a:spcBef>
                <a:spcPts val="600"/>
              </a:spcBef>
              <a:defRPr sz="2800"/>
            </a:lvl4pPr>
            <a:lvl5pPr marL="10482791" indent="-1703916">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quarter" idx="1"/>
          </p:nvPr>
        </p:nvSpPr>
        <p:spPr>
          <a:xfrm>
            <a:off x="2193925" y="7369175"/>
            <a:ext cx="19392901" cy="3070226"/>
          </a:xfrm>
          <a:prstGeom prst="rect">
            <a:avLst/>
          </a:prstGeom>
        </p:spPr>
        <p:txBody>
          <a:bodyPr anchor="b"/>
          <a:lstStyle>
            <a:lvl1pPr marL="0" indent="0">
              <a:spcBef>
                <a:spcPts val="500"/>
              </a:spcBef>
              <a:buSzTx/>
              <a:buNone/>
              <a:defRPr b="1" sz="2400"/>
            </a:lvl1pPr>
            <a:lvl2pPr marL="0" indent="457189">
              <a:spcBef>
                <a:spcPts val="500"/>
              </a:spcBef>
              <a:buSzTx/>
              <a:buNone/>
              <a:defRPr b="1" sz="2400"/>
            </a:lvl2pPr>
            <a:lvl3pPr marL="0" indent="914377">
              <a:spcBef>
                <a:spcPts val="500"/>
              </a:spcBef>
              <a:buSzTx/>
              <a:buNone/>
              <a:defRPr b="1" sz="2400"/>
            </a:lvl3pPr>
            <a:lvl4pPr marL="0" indent="1371565">
              <a:spcBef>
                <a:spcPts val="500"/>
              </a:spcBef>
              <a:buSzTx/>
              <a:buNone/>
              <a:defRPr b="1" sz="2400"/>
            </a:lvl4pPr>
            <a:lvl5pPr marL="0" indent="1828754">
              <a:spcBef>
                <a:spcPts val="500"/>
              </a:spcBef>
              <a:buSz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13"/>
          </p:nvPr>
        </p:nvSpPr>
        <p:spPr>
          <a:xfrm>
            <a:off x="22296439" y="7369175"/>
            <a:ext cx="19400840" cy="3070226"/>
          </a:xfrm>
          <a:prstGeom prst="rect">
            <a:avLst/>
          </a:prstGeom>
        </p:spPr>
        <p:txBody>
          <a:bodyPr anchor="b"/>
          <a:lstStyle/>
          <a:p>
            <a:pPr marL="0" indent="0">
              <a:spcBef>
                <a:spcPts val="500"/>
              </a:spcBef>
              <a:buSzTx/>
              <a:buNone/>
              <a:defRPr b="1" sz="24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2193925" y="1311275"/>
            <a:ext cx="14439901" cy="5576889"/>
          </a:xfrm>
          <a:prstGeom prst="rect">
            <a:avLst/>
          </a:prstGeom>
        </p:spPr>
        <p:txBody>
          <a:bodyPr anchor="b"/>
          <a:lstStyle>
            <a:lvl1pPr algn="l">
              <a:defRPr b="1" sz="2000"/>
            </a:lvl1pPr>
          </a:lstStyle>
          <a:p>
            <a:pPr/>
            <a:r>
              <a:t>Title Text</a:t>
            </a:r>
          </a:p>
        </p:txBody>
      </p:sp>
      <p:sp>
        <p:nvSpPr>
          <p:cNvPr id="73" name="Body Level One…"/>
          <p:cNvSpPr txBox="1"/>
          <p:nvPr>
            <p:ph type="body" idx="1"/>
          </p:nvPr>
        </p:nvSpPr>
        <p:spPr>
          <a:xfrm>
            <a:off x="17160875" y="1311275"/>
            <a:ext cx="24536400" cy="28093989"/>
          </a:xfrm>
          <a:prstGeom prst="rect">
            <a:avLst/>
          </a:prstGeom>
        </p:spPr>
        <p:txBody>
          <a:bodyPr/>
          <a:lstStyle>
            <a:lvl1pPr>
              <a:spcBef>
                <a:spcPts val="700"/>
              </a:spcBef>
              <a:defRPr sz="3200"/>
            </a:lvl1pPr>
            <a:lvl2pPr marL="3759654" indent="-1565729">
              <a:spcBef>
                <a:spcPts val="700"/>
              </a:spcBef>
              <a:defRPr sz="3200"/>
            </a:lvl2pPr>
            <a:lvl3pPr marL="5849937" indent="-1460500">
              <a:spcBef>
                <a:spcPts val="700"/>
              </a:spcBef>
              <a:defRPr sz="3200"/>
            </a:lvl3pPr>
            <a:lvl4pPr marL="8335963" indent="-1752600">
              <a:spcBef>
                <a:spcPts val="700"/>
              </a:spcBef>
              <a:defRPr sz="3200"/>
            </a:lvl4pPr>
            <a:lvl5pPr marL="10531475" indent="-1752600">
              <a:spcBef>
                <a:spcPts val="700"/>
              </a:spcBef>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half" idx="13"/>
          </p:nvPr>
        </p:nvSpPr>
        <p:spPr>
          <a:xfrm>
            <a:off x="2193925" y="6888163"/>
            <a:ext cx="14439901" cy="22517101"/>
          </a:xfrm>
          <a:prstGeom prst="rect">
            <a:avLst/>
          </a:prstGeom>
        </p:spPr>
        <p:txBody>
          <a:bodyPr/>
          <a:lstStyle/>
          <a:p>
            <a:pPr marL="0" indent="0">
              <a:spcBef>
                <a:spcPts val="300"/>
              </a:spcBef>
              <a:buSzTx/>
              <a:buNone/>
              <a:defRPr sz="14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602664" y="23042564"/>
            <a:ext cx="26335038" cy="2720976"/>
          </a:xfrm>
          <a:prstGeom prst="rect">
            <a:avLst/>
          </a:prstGeom>
        </p:spPr>
        <p:txBody>
          <a:bodyPr anchor="b"/>
          <a:lstStyle>
            <a:lvl1pPr algn="l">
              <a:defRPr b="1" sz="2000"/>
            </a:lvl1pPr>
          </a:lstStyle>
          <a:p>
            <a:pPr/>
            <a:r>
              <a:t>Title Text</a:t>
            </a:r>
          </a:p>
        </p:txBody>
      </p:sp>
      <p:sp>
        <p:nvSpPr>
          <p:cNvPr id="83" name="Picture Placeholder 2"/>
          <p:cNvSpPr/>
          <p:nvPr>
            <p:ph type="pic" sz="half" idx="13"/>
          </p:nvPr>
        </p:nvSpPr>
        <p:spPr>
          <a:xfrm>
            <a:off x="8602664" y="2941639"/>
            <a:ext cx="26335038" cy="19750088"/>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602664" y="25763539"/>
            <a:ext cx="26335038" cy="3862388"/>
          </a:xfrm>
          <a:prstGeom prst="rect">
            <a:avLst/>
          </a:prstGeom>
        </p:spPr>
        <p:txBody>
          <a:bodyPr/>
          <a:lstStyle>
            <a:lvl1pPr marL="0" indent="0">
              <a:spcBef>
                <a:spcPts val="300"/>
              </a:spcBef>
              <a:buSzTx/>
              <a:buNone/>
              <a:defRPr sz="1400"/>
            </a:lvl1pPr>
            <a:lvl2pPr marL="0" indent="457189">
              <a:spcBef>
                <a:spcPts val="300"/>
              </a:spcBef>
              <a:buSzTx/>
              <a:buNone/>
              <a:defRPr sz="1400"/>
            </a:lvl2pPr>
            <a:lvl3pPr marL="0" indent="914377">
              <a:spcBef>
                <a:spcPts val="300"/>
              </a:spcBef>
              <a:buSzTx/>
              <a:buNone/>
              <a:defRPr sz="1400"/>
            </a:lvl3pPr>
            <a:lvl4pPr marL="0" indent="1371565">
              <a:spcBef>
                <a:spcPts val="300"/>
              </a:spcBef>
              <a:buSzTx/>
              <a:buNone/>
              <a:defRPr sz="1400"/>
            </a:lvl4pPr>
            <a:lvl5pPr marL="0" indent="1828754">
              <a:spcBef>
                <a:spcPts val="300"/>
              </a:spcBef>
              <a:buSz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chemeClr val="accent3">
            <a:lumOff val="44000"/>
          </a:schemeClr>
        </a:solidFill>
      </p:bgPr>
    </p:bg>
    <p:spTree>
      <p:nvGrpSpPr>
        <p:cNvPr id="1" name=""/>
        <p:cNvGrpSpPr/>
        <p:nvPr/>
      </p:nvGrpSpPr>
      <p:grpSpPr>
        <a:xfrm>
          <a:off x="0" y="0"/>
          <a:ext cx="0" cy="0"/>
          <a:chOff x="0" y="0"/>
          <a:chExt cx="0" cy="0"/>
        </a:xfrm>
      </p:grpSpPr>
      <p:sp>
        <p:nvSpPr>
          <p:cNvPr id="2" name="Title Text"/>
          <p:cNvSpPr txBox="1"/>
          <p:nvPr>
            <p:ph type="title"/>
          </p:nvPr>
        </p:nvSpPr>
        <p:spPr>
          <a:xfrm>
            <a:off x="2193925" y="1317625"/>
            <a:ext cx="39503350" cy="5486400"/>
          </a:xfrm>
          <a:prstGeom prst="rect">
            <a:avLst/>
          </a:prstGeom>
          <a:ln w="12700">
            <a:miter lim="400000"/>
          </a:ln>
          <a:extLst>
            <a:ext uri="{C572A759-6A51-4108-AA02-DFA0A04FC94B}">
              <ma14:wrappingTextBoxFlag xmlns:ma14="http://schemas.microsoft.com/office/mac/drawingml/2011/main" val="1"/>
            </a:ext>
          </a:extLst>
        </p:spPr>
        <p:txBody>
          <a:bodyPr lIns="219421" tIns="219421" rIns="219421" bIns="219421" anchor="ctr">
            <a:normAutofit fontScale="100000" lnSpcReduction="0"/>
          </a:bodyPr>
          <a:lstStyle/>
          <a:p>
            <a:pPr/>
            <a:r>
              <a:t>Title Text</a:t>
            </a:r>
          </a:p>
        </p:txBody>
      </p:sp>
      <p:sp>
        <p:nvSpPr>
          <p:cNvPr id="3" name="Body Level One…"/>
          <p:cNvSpPr txBox="1"/>
          <p:nvPr>
            <p:ph type="body" idx="1"/>
          </p:nvPr>
        </p:nvSpPr>
        <p:spPr>
          <a:xfrm>
            <a:off x="2193925" y="7680325"/>
            <a:ext cx="39503350" cy="21724938"/>
          </a:xfrm>
          <a:prstGeom prst="rect">
            <a:avLst/>
          </a:prstGeom>
          <a:ln w="12700">
            <a:miter lim="400000"/>
          </a:ln>
          <a:extLst>
            <a:ext uri="{C572A759-6A51-4108-AA02-DFA0A04FC94B}">
              <ma14:wrappingTextBoxFlag xmlns:ma14="http://schemas.microsoft.com/office/mac/drawingml/2011/main" val="1"/>
            </a:ext>
          </a:extLst>
        </p:spPr>
        <p:txBody>
          <a:bodyPr lIns="219421" tIns="219421" rIns="219421" bIns="219421">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40299270" y="29976762"/>
            <a:ext cx="1398005" cy="1388908"/>
          </a:xfrm>
          <a:prstGeom prst="rect">
            <a:avLst/>
          </a:prstGeom>
          <a:ln w="12700">
            <a:miter lim="400000"/>
          </a:ln>
        </p:spPr>
        <p:txBody>
          <a:bodyPr wrap="none" lIns="219421" tIns="219421" rIns="219421" bIns="219421">
            <a:spAutoFit/>
          </a:bodyPr>
          <a:lstStyle>
            <a:lvl1pPr algn="r" defTabSz="4389328">
              <a:defRPr sz="67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xmlns:p14="http://schemas.microsoft.com/office/powerpoint/2010/main" spd="med" advClick="1"/>
  <p:txStyles>
    <p:titleStyle>
      <a:lvl1pPr marL="0" marR="0" indent="0" algn="ctr" defTabSz="4387850" rtl="0" latinLnBrk="0">
        <a:lnSpc>
          <a:spcPct val="100000"/>
        </a:lnSpc>
        <a:spcBef>
          <a:spcPts val="0"/>
        </a:spcBef>
        <a:spcAft>
          <a:spcPts val="0"/>
        </a:spcAft>
        <a:buClrTx/>
        <a:buSzTx/>
        <a:buFontTx/>
        <a:buNone/>
        <a:tabLst/>
        <a:defRPr b="0" baseline="0" cap="none" i="0" spc="0" strike="noStrike" sz="21000" u="none">
          <a:ln>
            <a:noFill/>
          </a:ln>
          <a:solidFill>
            <a:srgbClr val="000000"/>
          </a:solidFill>
          <a:uFillTx/>
          <a:latin typeface="+mn-lt"/>
          <a:ea typeface="+mn-ea"/>
          <a:cs typeface="+mn-cs"/>
          <a:sym typeface="Arial"/>
        </a:defRPr>
      </a:lvl1pPr>
      <a:lvl2pPr marL="0" marR="0" indent="0" algn="ctr" defTabSz="4387850" rtl="0" latinLnBrk="0">
        <a:lnSpc>
          <a:spcPct val="100000"/>
        </a:lnSpc>
        <a:spcBef>
          <a:spcPts val="0"/>
        </a:spcBef>
        <a:spcAft>
          <a:spcPts val="0"/>
        </a:spcAft>
        <a:buClrTx/>
        <a:buSzTx/>
        <a:buFontTx/>
        <a:buNone/>
        <a:tabLst/>
        <a:defRPr b="0" baseline="0" cap="none" i="0" spc="0" strike="noStrike" sz="21000" u="none">
          <a:ln>
            <a:noFill/>
          </a:ln>
          <a:solidFill>
            <a:srgbClr val="000000"/>
          </a:solidFill>
          <a:uFillTx/>
          <a:latin typeface="+mn-lt"/>
          <a:ea typeface="+mn-ea"/>
          <a:cs typeface="+mn-cs"/>
          <a:sym typeface="Arial"/>
        </a:defRPr>
      </a:lvl2pPr>
      <a:lvl3pPr marL="0" marR="0" indent="0" algn="ctr" defTabSz="4387850" rtl="0" latinLnBrk="0">
        <a:lnSpc>
          <a:spcPct val="100000"/>
        </a:lnSpc>
        <a:spcBef>
          <a:spcPts val="0"/>
        </a:spcBef>
        <a:spcAft>
          <a:spcPts val="0"/>
        </a:spcAft>
        <a:buClrTx/>
        <a:buSzTx/>
        <a:buFontTx/>
        <a:buNone/>
        <a:tabLst/>
        <a:defRPr b="0" baseline="0" cap="none" i="0" spc="0" strike="noStrike" sz="21000" u="none">
          <a:ln>
            <a:noFill/>
          </a:ln>
          <a:solidFill>
            <a:srgbClr val="000000"/>
          </a:solidFill>
          <a:uFillTx/>
          <a:latin typeface="+mn-lt"/>
          <a:ea typeface="+mn-ea"/>
          <a:cs typeface="+mn-cs"/>
          <a:sym typeface="Arial"/>
        </a:defRPr>
      </a:lvl3pPr>
      <a:lvl4pPr marL="0" marR="0" indent="0" algn="ctr" defTabSz="4387850" rtl="0" latinLnBrk="0">
        <a:lnSpc>
          <a:spcPct val="100000"/>
        </a:lnSpc>
        <a:spcBef>
          <a:spcPts val="0"/>
        </a:spcBef>
        <a:spcAft>
          <a:spcPts val="0"/>
        </a:spcAft>
        <a:buClrTx/>
        <a:buSzTx/>
        <a:buFontTx/>
        <a:buNone/>
        <a:tabLst/>
        <a:defRPr b="0" baseline="0" cap="none" i="0" spc="0" strike="noStrike" sz="21000" u="none">
          <a:ln>
            <a:noFill/>
          </a:ln>
          <a:solidFill>
            <a:srgbClr val="000000"/>
          </a:solidFill>
          <a:uFillTx/>
          <a:latin typeface="+mn-lt"/>
          <a:ea typeface="+mn-ea"/>
          <a:cs typeface="+mn-cs"/>
          <a:sym typeface="Arial"/>
        </a:defRPr>
      </a:lvl4pPr>
      <a:lvl5pPr marL="0" marR="0" indent="0" algn="ctr" defTabSz="4387850" rtl="0" latinLnBrk="0">
        <a:lnSpc>
          <a:spcPct val="100000"/>
        </a:lnSpc>
        <a:spcBef>
          <a:spcPts val="0"/>
        </a:spcBef>
        <a:spcAft>
          <a:spcPts val="0"/>
        </a:spcAft>
        <a:buClrTx/>
        <a:buSzTx/>
        <a:buFontTx/>
        <a:buNone/>
        <a:tabLst/>
        <a:defRPr b="0" baseline="0" cap="none" i="0" spc="0" strike="noStrike" sz="21000" u="none">
          <a:ln>
            <a:noFill/>
          </a:ln>
          <a:solidFill>
            <a:srgbClr val="000000"/>
          </a:solidFill>
          <a:uFillTx/>
          <a:latin typeface="+mn-lt"/>
          <a:ea typeface="+mn-ea"/>
          <a:cs typeface="+mn-cs"/>
          <a:sym typeface="Arial"/>
        </a:defRPr>
      </a:lvl5pPr>
      <a:lvl6pPr marL="0" marR="0" indent="457189" algn="ctr" defTabSz="4387850" rtl="0" latinLnBrk="0">
        <a:lnSpc>
          <a:spcPct val="100000"/>
        </a:lnSpc>
        <a:spcBef>
          <a:spcPts val="0"/>
        </a:spcBef>
        <a:spcAft>
          <a:spcPts val="0"/>
        </a:spcAft>
        <a:buClrTx/>
        <a:buSzTx/>
        <a:buFontTx/>
        <a:buNone/>
        <a:tabLst/>
        <a:defRPr b="0" baseline="0" cap="none" i="0" spc="0" strike="noStrike" sz="21000" u="none">
          <a:ln>
            <a:noFill/>
          </a:ln>
          <a:solidFill>
            <a:srgbClr val="000000"/>
          </a:solidFill>
          <a:uFillTx/>
          <a:latin typeface="+mn-lt"/>
          <a:ea typeface="+mn-ea"/>
          <a:cs typeface="+mn-cs"/>
          <a:sym typeface="Arial"/>
        </a:defRPr>
      </a:lvl6pPr>
      <a:lvl7pPr marL="0" marR="0" indent="914377" algn="ctr" defTabSz="4387850" rtl="0" latinLnBrk="0">
        <a:lnSpc>
          <a:spcPct val="100000"/>
        </a:lnSpc>
        <a:spcBef>
          <a:spcPts val="0"/>
        </a:spcBef>
        <a:spcAft>
          <a:spcPts val="0"/>
        </a:spcAft>
        <a:buClrTx/>
        <a:buSzTx/>
        <a:buFontTx/>
        <a:buNone/>
        <a:tabLst/>
        <a:defRPr b="0" baseline="0" cap="none" i="0" spc="0" strike="noStrike" sz="21000" u="none">
          <a:ln>
            <a:noFill/>
          </a:ln>
          <a:solidFill>
            <a:srgbClr val="000000"/>
          </a:solidFill>
          <a:uFillTx/>
          <a:latin typeface="+mn-lt"/>
          <a:ea typeface="+mn-ea"/>
          <a:cs typeface="+mn-cs"/>
          <a:sym typeface="Arial"/>
        </a:defRPr>
      </a:lvl7pPr>
      <a:lvl8pPr marL="0" marR="0" indent="1371565" algn="ctr" defTabSz="4387850" rtl="0" latinLnBrk="0">
        <a:lnSpc>
          <a:spcPct val="100000"/>
        </a:lnSpc>
        <a:spcBef>
          <a:spcPts val="0"/>
        </a:spcBef>
        <a:spcAft>
          <a:spcPts val="0"/>
        </a:spcAft>
        <a:buClrTx/>
        <a:buSzTx/>
        <a:buFontTx/>
        <a:buNone/>
        <a:tabLst/>
        <a:defRPr b="0" baseline="0" cap="none" i="0" spc="0" strike="noStrike" sz="21000" u="none">
          <a:ln>
            <a:noFill/>
          </a:ln>
          <a:solidFill>
            <a:srgbClr val="000000"/>
          </a:solidFill>
          <a:uFillTx/>
          <a:latin typeface="+mn-lt"/>
          <a:ea typeface="+mn-ea"/>
          <a:cs typeface="+mn-cs"/>
          <a:sym typeface="Arial"/>
        </a:defRPr>
      </a:lvl8pPr>
      <a:lvl9pPr marL="0" marR="0" indent="1828754" algn="ctr" defTabSz="4387850" rtl="0" latinLnBrk="0">
        <a:lnSpc>
          <a:spcPct val="100000"/>
        </a:lnSpc>
        <a:spcBef>
          <a:spcPts val="0"/>
        </a:spcBef>
        <a:spcAft>
          <a:spcPts val="0"/>
        </a:spcAft>
        <a:buClrTx/>
        <a:buSzTx/>
        <a:buFontTx/>
        <a:buNone/>
        <a:tabLst/>
        <a:defRPr b="0" baseline="0" cap="none" i="0" spc="0" strike="noStrike" sz="21000" u="none">
          <a:ln>
            <a:noFill/>
          </a:ln>
          <a:solidFill>
            <a:srgbClr val="000000"/>
          </a:solidFill>
          <a:uFillTx/>
          <a:latin typeface="+mn-lt"/>
          <a:ea typeface="+mn-ea"/>
          <a:cs typeface="+mn-cs"/>
          <a:sym typeface="Arial"/>
        </a:defRPr>
      </a:lvl9pPr>
    </p:titleStyle>
    <p:bodyStyle>
      <a:lvl1pPr marL="1644650" marR="0" indent="-1644650" algn="l" defTabSz="4387850" rtl="0" latinLnBrk="0">
        <a:lnSpc>
          <a:spcPct val="100000"/>
        </a:lnSpc>
        <a:spcBef>
          <a:spcPts val="3600"/>
        </a:spcBef>
        <a:spcAft>
          <a:spcPts val="0"/>
        </a:spcAft>
        <a:buClrTx/>
        <a:buSzPct val="100000"/>
        <a:buFontTx/>
        <a:buChar char="•"/>
        <a:tabLst/>
        <a:defRPr b="0" baseline="0" cap="none" i="0" spc="0" strike="noStrike" sz="15400" u="none">
          <a:ln>
            <a:noFill/>
          </a:ln>
          <a:solidFill>
            <a:srgbClr val="000000"/>
          </a:solidFill>
          <a:uFillTx/>
          <a:latin typeface="+mn-lt"/>
          <a:ea typeface="+mn-ea"/>
          <a:cs typeface="+mn-cs"/>
          <a:sym typeface="Arial"/>
        </a:defRPr>
      </a:lvl1pPr>
      <a:lvl2pPr marL="3768417" marR="0" indent="-1574492" algn="l" defTabSz="4387850" rtl="0" latinLnBrk="0">
        <a:lnSpc>
          <a:spcPct val="100000"/>
        </a:lnSpc>
        <a:spcBef>
          <a:spcPts val="3600"/>
        </a:spcBef>
        <a:spcAft>
          <a:spcPts val="0"/>
        </a:spcAft>
        <a:buClrTx/>
        <a:buSzPct val="100000"/>
        <a:buFontTx/>
        <a:buChar char="–"/>
        <a:tabLst/>
        <a:defRPr b="0" baseline="0" cap="none" i="0" spc="0" strike="noStrike" sz="15400" u="none">
          <a:ln>
            <a:noFill/>
          </a:ln>
          <a:solidFill>
            <a:srgbClr val="000000"/>
          </a:solidFill>
          <a:uFillTx/>
          <a:latin typeface="+mn-lt"/>
          <a:ea typeface="+mn-ea"/>
          <a:cs typeface="+mn-cs"/>
          <a:sym typeface="Arial"/>
        </a:defRPr>
      </a:lvl2pPr>
      <a:lvl3pPr marL="5856287" marR="0" indent="-1466850" algn="l" defTabSz="4387850" rtl="0" latinLnBrk="0">
        <a:lnSpc>
          <a:spcPct val="100000"/>
        </a:lnSpc>
        <a:spcBef>
          <a:spcPts val="3600"/>
        </a:spcBef>
        <a:spcAft>
          <a:spcPts val="0"/>
        </a:spcAft>
        <a:buClrTx/>
        <a:buSzPct val="100000"/>
        <a:buFontTx/>
        <a:buChar char="•"/>
        <a:tabLst/>
        <a:defRPr b="0" baseline="0" cap="none" i="0" spc="0" strike="noStrike" sz="15400" u="none">
          <a:ln>
            <a:noFill/>
          </a:ln>
          <a:solidFill>
            <a:srgbClr val="000000"/>
          </a:solidFill>
          <a:uFillTx/>
          <a:latin typeface="+mn-lt"/>
          <a:ea typeface="+mn-ea"/>
          <a:cs typeface="+mn-cs"/>
          <a:sym typeface="Arial"/>
        </a:defRPr>
      </a:lvl3pPr>
      <a:lvl4pPr marL="8340527" marR="0" indent="-1757164" algn="l" defTabSz="4387850" rtl="0" latinLnBrk="0">
        <a:lnSpc>
          <a:spcPct val="100000"/>
        </a:lnSpc>
        <a:spcBef>
          <a:spcPts val="3600"/>
        </a:spcBef>
        <a:spcAft>
          <a:spcPts val="0"/>
        </a:spcAft>
        <a:buClrTx/>
        <a:buSzPct val="100000"/>
        <a:buFontTx/>
        <a:buChar char="–"/>
        <a:tabLst/>
        <a:defRPr b="0" baseline="0" cap="none" i="0" spc="0" strike="noStrike" sz="15400" u="none">
          <a:ln>
            <a:noFill/>
          </a:ln>
          <a:solidFill>
            <a:srgbClr val="000000"/>
          </a:solidFill>
          <a:uFillTx/>
          <a:latin typeface="+mn-lt"/>
          <a:ea typeface="+mn-ea"/>
          <a:cs typeface="+mn-cs"/>
          <a:sym typeface="Arial"/>
        </a:defRPr>
      </a:lvl4pPr>
      <a:lvl5pPr marL="10536039" marR="0" indent="-1757164" algn="l" defTabSz="4387850" rtl="0" latinLnBrk="0">
        <a:lnSpc>
          <a:spcPct val="100000"/>
        </a:lnSpc>
        <a:spcBef>
          <a:spcPts val="3600"/>
        </a:spcBef>
        <a:spcAft>
          <a:spcPts val="0"/>
        </a:spcAft>
        <a:buClrTx/>
        <a:buSzPct val="100000"/>
        <a:buFontTx/>
        <a:buChar char="»"/>
        <a:tabLst/>
        <a:defRPr b="0" baseline="0" cap="none" i="0" spc="0" strike="noStrike" sz="15400" u="none">
          <a:ln>
            <a:noFill/>
          </a:ln>
          <a:solidFill>
            <a:srgbClr val="000000"/>
          </a:solidFill>
          <a:uFillTx/>
          <a:latin typeface="+mn-lt"/>
          <a:ea typeface="+mn-ea"/>
          <a:cs typeface="+mn-cs"/>
          <a:sym typeface="Arial"/>
        </a:defRPr>
      </a:lvl5pPr>
      <a:lvl6pPr marL="10995511" marR="0" indent="-1759666" algn="l" defTabSz="4387850" rtl="0" latinLnBrk="0">
        <a:lnSpc>
          <a:spcPct val="100000"/>
        </a:lnSpc>
        <a:spcBef>
          <a:spcPts val="3600"/>
        </a:spcBef>
        <a:spcAft>
          <a:spcPts val="0"/>
        </a:spcAft>
        <a:buClrTx/>
        <a:buSzPct val="100000"/>
        <a:buFontTx/>
        <a:buChar char="»"/>
        <a:tabLst/>
        <a:defRPr b="0" baseline="0" cap="none" i="0" spc="0" strike="noStrike" sz="15400" u="none">
          <a:ln>
            <a:noFill/>
          </a:ln>
          <a:solidFill>
            <a:srgbClr val="000000"/>
          </a:solidFill>
          <a:uFillTx/>
          <a:latin typeface="+mn-lt"/>
          <a:ea typeface="+mn-ea"/>
          <a:cs typeface="+mn-cs"/>
          <a:sym typeface="Arial"/>
        </a:defRPr>
      </a:lvl6pPr>
      <a:lvl7pPr marL="11452700" marR="0" indent="-1759666" algn="l" defTabSz="4387850" rtl="0" latinLnBrk="0">
        <a:lnSpc>
          <a:spcPct val="100000"/>
        </a:lnSpc>
        <a:spcBef>
          <a:spcPts val="3600"/>
        </a:spcBef>
        <a:spcAft>
          <a:spcPts val="0"/>
        </a:spcAft>
        <a:buClrTx/>
        <a:buSzPct val="100000"/>
        <a:buFontTx/>
        <a:buChar char="»"/>
        <a:tabLst/>
        <a:defRPr b="0" baseline="0" cap="none" i="0" spc="0" strike="noStrike" sz="15400" u="none">
          <a:ln>
            <a:noFill/>
          </a:ln>
          <a:solidFill>
            <a:srgbClr val="000000"/>
          </a:solidFill>
          <a:uFillTx/>
          <a:latin typeface="+mn-lt"/>
          <a:ea typeface="+mn-ea"/>
          <a:cs typeface="+mn-cs"/>
          <a:sym typeface="Arial"/>
        </a:defRPr>
      </a:lvl7pPr>
      <a:lvl8pPr marL="11909888" marR="0" indent="-1759666" algn="l" defTabSz="4387850" rtl="0" latinLnBrk="0">
        <a:lnSpc>
          <a:spcPct val="100000"/>
        </a:lnSpc>
        <a:spcBef>
          <a:spcPts val="3600"/>
        </a:spcBef>
        <a:spcAft>
          <a:spcPts val="0"/>
        </a:spcAft>
        <a:buClrTx/>
        <a:buSzPct val="100000"/>
        <a:buFontTx/>
        <a:buChar char="»"/>
        <a:tabLst/>
        <a:defRPr b="0" baseline="0" cap="none" i="0" spc="0" strike="noStrike" sz="15400" u="none">
          <a:ln>
            <a:noFill/>
          </a:ln>
          <a:solidFill>
            <a:srgbClr val="000000"/>
          </a:solidFill>
          <a:uFillTx/>
          <a:latin typeface="+mn-lt"/>
          <a:ea typeface="+mn-ea"/>
          <a:cs typeface="+mn-cs"/>
          <a:sym typeface="Arial"/>
        </a:defRPr>
      </a:lvl8pPr>
      <a:lvl9pPr marL="12367077" marR="0" indent="-1759666" algn="l" defTabSz="4387850" rtl="0" latinLnBrk="0">
        <a:lnSpc>
          <a:spcPct val="100000"/>
        </a:lnSpc>
        <a:spcBef>
          <a:spcPts val="3600"/>
        </a:spcBef>
        <a:spcAft>
          <a:spcPts val="0"/>
        </a:spcAft>
        <a:buClrTx/>
        <a:buSzPct val="100000"/>
        <a:buFontTx/>
        <a:buChar char="»"/>
        <a:tabLst/>
        <a:defRPr b="0" baseline="0" cap="none" i="0" spc="0" strike="noStrike" sz="15400" u="none">
          <a:ln>
            <a:noFill/>
          </a:ln>
          <a:solidFill>
            <a:srgbClr val="000000"/>
          </a:solidFill>
          <a:uFillTx/>
          <a:latin typeface="+mn-lt"/>
          <a:ea typeface="+mn-ea"/>
          <a:cs typeface="+mn-cs"/>
          <a:sym typeface="Arial"/>
        </a:defRPr>
      </a:lvl9pPr>
    </p:bodyStyle>
    <p:otherStyle>
      <a:lvl1pPr marL="0" marR="0" indent="0" algn="r" defTabSz="4389328" rtl="0" latinLnBrk="0">
        <a:lnSpc>
          <a:spcPct val="100000"/>
        </a:lnSpc>
        <a:spcBef>
          <a:spcPts val="0"/>
        </a:spcBef>
        <a:spcAft>
          <a:spcPts val="0"/>
        </a:spcAft>
        <a:buClrTx/>
        <a:buSzTx/>
        <a:buFontTx/>
        <a:buNone/>
        <a:tabLst/>
        <a:defRPr b="0" baseline="0" cap="none" i="0" spc="0" strike="noStrike" sz="6700" u="none">
          <a:ln>
            <a:noFill/>
          </a:ln>
          <a:solidFill>
            <a:schemeClr val="tx1"/>
          </a:solidFill>
          <a:uFillTx/>
          <a:latin typeface="+mn-lt"/>
          <a:ea typeface="+mn-ea"/>
          <a:cs typeface="+mn-cs"/>
          <a:sym typeface="Arial"/>
        </a:defRPr>
      </a:lvl1pPr>
      <a:lvl2pPr marL="0" marR="0" indent="457200" algn="r" defTabSz="4389328" rtl="0" latinLnBrk="0">
        <a:lnSpc>
          <a:spcPct val="100000"/>
        </a:lnSpc>
        <a:spcBef>
          <a:spcPts val="0"/>
        </a:spcBef>
        <a:spcAft>
          <a:spcPts val="0"/>
        </a:spcAft>
        <a:buClrTx/>
        <a:buSzTx/>
        <a:buFontTx/>
        <a:buNone/>
        <a:tabLst/>
        <a:defRPr b="0" baseline="0" cap="none" i="0" spc="0" strike="noStrike" sz="6700" u="none">
          <a:ln>
            <a:noFill/>
          </a:ln>
          <a:solidFill>
            <a:schemeClr val="tx1"/>
          </a:solidFill>
          <a:uFillTx/>
          <a:latin typeface="+mn-lt"/>
          <a:ea typeface="+mn-ea"/>
          <a:cs typeface="+mn-cs"/>
          <a:sym typeface="Arial"/>
        </a:defRPr>
      </a:lvl2pPr>
      <a:lvl3pPr marL="0" marR="0" indent="914400" algn="r" defTabSz="4389328" rtl="0" latinLnBrk="0">
        <a:lnSpc>
          <a:spcPct val="100000"/>
        </a:lnSpc>
        <a:spcBef>
          <a:spcPts val="0"/>
        </a:spcBef>
        <a:spcAft>
          <a:spcPts val="0"/>
        </a:spcAft>
        <a:buClrTx/>
        <a:buSzTx/>
        <a:buFontTx/>
        <a:buNone/>
        <a:tabLst/>
        <a:defRPr b="0" baseline="0" cap="none" i="0" spc="0" strike="noStrike" sz="6700" u="none">
          <a:ln>
            <a:noFill/>
          </a:ln>
          <a:solidFill>
            <a:schemeClr val="tx1"/>
          </a:solidFill>
          <a:uFillTx/>
          <a:latin typeface="+mn-lt"/>
          <a:ea typeface="+mn-ea"/>
          <a:cs typeface="+mn-cs"/>
          <a:sym typeface="Arial"/>
        </a:defRPr>
      </a:lvl3pPr>
      <a:lvl4pPr marL="0" marR="0" indent="1371600" algn="r" defTabSz="4389328" rtl="0" latinLnBrk="0">
        <a:lnSpc>
          <a:spcPct val="100000"/>
        </a:lnSpc>
        <a:spcBef>
          <a:spcPts val="0"/>
        </a:spcBef>
        <a:spcAft>
          <a:spcPts val="0"/>
        </a:spcAft>
        <a:buClrTx/>
        <a:buSzTx/>
        <a:buFontTx/>
        <a:buNone/>
        <a:tabLst/>
        <a:defRPr b="0" baseline="0" cap="none" i="0" spc="0" strike="noStrike" sz="6700" u="none">
          <a:ln>
            <a:noFill/>
          </a:ln>
          <a:solidFill>
            <a:schemeClr val="tx1"/>
          </a:solidFill>
          <a:uFillTx/>
          <a:latin typeface="+mn-lt"/>
          <a:ea typeface="+mn-ea"/>
          <a:cs typeface="+mn-cs"/>
          <a:sym typeface="Arial"/>
        </a:defRPr>
      </a:lvl4pPr>
      <a:lvl5pPr marL="0" marR="0" indent="1828800" algn="r" defTabSz="4389328" rtl="0" latinLnBrk="0">
        <a:lnSpc>
          <a:spcPct val="100000"/>
        </a:lnSpc>
        <a:spcBef>
          <a:spcPts val="0"/>
        </a:spcBef>
        <a:spcAft>
          <a:spcPts val="0"/>
        </a:spcAft>
        <a:buClrTx/>
        <a:buSzTx/>
        <a:buFontTx/>
        <a:buNone/>
        <a:tabLst/>
        <a:defRPr b="0" baseline="0" cap="none" i="0" spc="0" strike="noStrike" sz="6700" u="none">
          <a:ln>
            <a:noFill/>
          </a:ln>
          <a:solidFill>
            <a:schemeClr val="tx1"/>
          </a:solidFill>
          <a:uFillTx/>
          <a:latin typeface="+mn-lt"/>
          <a:ea typeface="+mn-ea"/>
          <a:cs typeface="+mn-cs"/>
          <a:sym typeface="Arial"/>
        </a:defRPr>
      </a:lvl5pPr>
      <a:lvl6pPr marL="0" marR="0" indent="2286000" algn="r" defTabSz="4389328" rtl="0" latinLnBrk="0">
        <a:lnSpc>
          <a:spcPct val="100000"/>
        </a:lnSpc>
        <a:spcBef>
          <a:spcPts val="0"/>
        </a:spcBef>
        <a:spcAft>
          <a:spcPts val="0"/>
        </a:spcAft>
        <a:buClrTx/>
        <a:buSzTx/>
        <a:buFontTx/>
        <a:buNone/>
        <a:tabLst/>
        <a:defRPr b="0" baseline="0" cap="none" i="0" spc="0" strike="noStrike" sz="6700" u="none">
          <a:ln>
            <a:noFill/>
          </a:ln>
          <a:solidFill>
            <a:schemeClr val="tx1"/>
          </a:solidFill>
          <a:uFillTx/>
          <a:latin typeface="+mn-lt"/>
          <a:ea typeface="+mn-ea"/>
          <a:cs typeface="+mn-cs"/>
          <a:sym typeface="Arial"/>
        </a:defRPr>
      </a:lvl6pPr>
      <a:lvl7pPr marL="0" marR="0" indent="2743200" algn="r" defTabSz="4389328" rtl="0" latinLnBrk="0">
        <a:lnSpc>
          <a:spcPct val="100000"/>
        </a:lnSpc>
        <a:spcBef>
          <a:spcPts val="0"/>
        </a:spcBef>
        <a:spcAft>
          <a:spcPts val="0"/>
        </a:spcAft>
        <a:buClrTx/>
        <a:buSzTx/>
        <a:buFontTx/>
        <a:buNone/>
        <a:tabLst/>
        <a:defRPr b="0" baseline="0" cap="none" i="0" spc="0" strike="noStrike" sz="6700" u="none">
          <a:ln>
            <a:noFill/>
          </a:ln>
          <a:solidFill>
            <a:schemeClr val="tx1"/>
          </a:solidFill>
          <a:uFillTx/>
          <a:latin typeface="+mn-lt"/>
          <a:ea typeface="+mn-ea"/>
          <a:cs typeface="+mn-cs"/>
          <a:sym typeface="Arial"/>
        </a:defRPr>
      </a:lvl7pPr>
      <a:lvl8pPr marL="0" marR="0" indent="3200400" algn="r" defTabSz="4389328" rtl="0" latinLnBrk="0">
        <a:lnSpc>
          <a:spcPct val="100000"/>
        </a:lnSpc>
        <a:spcBef>
          <a:spcPts val="0"/>
        </a:spcBef>
        <a:spcAft>
          <a:spcPts val="0"/>
        </a:spcAft>
        <a:buClrTx/>
        <a:buSzTx/>
        <a:buFontTx/>
        <a:buNone/>
        <a:tabLst/>
        <a:defRPr b="0" baseline="0" cap="none" i="0" spc="0" strike="noStrike" sz="6700" u="none">
          <a:ln>
            <a:noFill/>
          </a:ln>
          <a:solidFill>
            <a:schemeClr val="tx1"/>
          </a:solidFill>
          <a:uFillTx/>
          <a:latin typeface="+mn-lt"/>
          <a:ea typeface="+mn-ea"/>
          <a:cs typeface="+mn-cs"/>
          <a:sym typeface="Arial"/>
        </a:defRPr>
      </a:lvl8pPr>
      <a:lvl9pPr marL="0" marR="0" indent="3657600" algn="r" defTabSz="4389328" rtl="0" latinLnBrk="0">
        <a:lnSpc>
          <a:spcPct val="100000"/>
        </a:lnSpc>
        <a:spcBef>
          <a:spcPts val="0"/>
        </a:spcBef>
        <a:spcAft>
          <a:spcPts val="0"/>
        </a:spcAft>
        <a:buClrTx/>
        <a:buSzTx/>
        <a:buFontTx/>
        <a:buNone/>
        <a:tabLst/>
        <a:defRPr b="0" baseline="0" cap="none" i="0" spc="0" strike="noStrike" sz="6700" u="none">
          <a:ln>
            <a:noFill/>
          </a:ln>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hyperlink" Target="https://switchsecuritycompanies.com/ace-pyramid" TargetMode="External"/><Relationship Id="rId3" Type="http://schemas.openxmlformats.org/officeDocument/2006/relationships/hyperlink" Target="http://dx.doi.org/10.1177/1541204014566286" TargetMode="External"/><Relationship Id="rId4" Type="http://schemas.openxmlformats.org/officeDocument/2006/relationships/hyperlink" Target="http://dx.doi.org/10.1007/s10896-017-9909-4" TargetMode="External"/><Relationship Id="rId5" Type="http://schemas.openxmlformats.org/officeDocument/2006/relationships/image" Target="../media/image1.png"/><Relationship Id="rId6" Type="http://schemas.openxmlformats.org/officeDocument/2006/relationships/image" Target="../media/image1.jpeg"/><Relationship Id="rId7" Type="http://schemas.openxmlformats.org/officeDocument/2006/relationships/image" Target="../media/image2.png"/><Relationship Id="rId8" Type="http://schemas.openxmlformats.org/officeDocument/2006/relationships/image" Target="../media/image3.png"/><Relationship Id="rId9" Type="http://schemas.openxmlformats.org/officeDocument/2006/relationships/image" Target="../media/image4.png"/><Relationship Id="rId10"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3" name="Rectangle 2"/>
          <p:cNvSpPr txBox="1"/>
          <p:nvPr>
            <p:ph type="title"/>
          </p:nvPr>
        </p:nvSpPr>
        <p:spPr>
          <a:xfrm>
            <a:off x="914400" y="762000"/>
            <a:ext cx="41986200" cy="2057400"/>
          </a:xfrm>
          <a:prstGeom prst="rect">
            <a:avLst/>
          </a:prstGeom>
          <a:solidFill>
            <a:schemeClr val="accent3">
              <a:lumOff val="44000"/>
            </a:schemeClr>
          </a:solidFill>
          <a:ln w="25400">
            <a:solidFill>
              <a:srgbClr val="000000"/>
            </a:solidFill>
            <a:round/>
          </a:ln>
        </p:spPr>
        <p:txBody>
          <a:bodyPr/>
          <a:lstStyle/>
          <a:p>
            <a:pPr defTabSz="416052">
              <a:lnSpc>
                <a:spcPts val="11700"/>
              </a:lnSpc>
              <a:defRPr b="1" sz="5460">
                <a:solidFill>
                  <a:srgbClr val="942192"/>
                </a:solidFill>
              </a:defRPr>
            </a:pPr>
            <a:r>
              <a:t>Detrimental to Childhood: An Analysis of Correlations Between</a:t>
            </a:r>
          </a:p>
          <a:p>
            <a:pPr defTabSz="416052">
              <a:lnSpc>
                <a:spcPts val="11700"/>
              </a:lnSpc>
              <a:defRPr b="1" sz="5460">
                <a:solidFill>
                  <a:srgbClr val="942192"/>
                </a:solidFill>
              </a:defRPr>
            </a:pPr>
            <a:r>
              <a:t>Kindergarten Children and GPACE Scores</a:t>
            </a:r>
          </a:p>
        </p:txBody>
      </p:sp>
      <p:sp>
        <p:nvSpPr>
          <p:cNvPr id="104" name="Rectangle 3"/>
          <p:cNvSpPr txBox="1"/>
          <p:nvPr/>
        </p:nvSpPr>
        <p:spPr>
          <a:xfrm>
            <a:off x="838200" y="2819400"/>
            <a:ext cx="42138600" cy="1905000"/>
          </a:xfrm>
          <a:prstGeom prst="rect">
            <a:avLst/>
          </a:prstGeom>
          <a:ln w="12700">
            <a:miter lim="400000"/>
          </a:ln>
          <a:extLst>
            <a:ext uri="{C572A759-6A51-4108-AA02-DFA0A04FC94B}">
              <ma14:wrappingTextBoxFlag xmlns:ma14="http://schemas.microsoft.com/office/mac/drawingml/2011/main" val="1"/>
            </a:ext>
          </a:extLst>
        </p:spPr>
        <p:txBody>
          <a:bodyPr lIns="219421" tIns="219421" rIns="219421" bIns="219421">
            <a:normAutofit fontScale="100000" lnSpcReduction="0"/>
          </a:bodyPr>
          <a:lstStyle/>
          <a:p>
            <a:pPr algn="ctr" defTabSz="3818716">
              <a:lnSpc>
                <a:spcPct val="90000"/>
              </a:lnSpc>
              <a:spcBef>
                <a:spcPts val="1100"/>
              </a:spcBef>
              <a:defRPr sz="4785"/>
            </a:pPr>
            <a:r>
              <a:t>Sally Dent</a:t>
            </a:r>
            <a:endParaRPr sz="13398"/>
          </a:p>
          <a:p>
            <a:pPr algn="ctr" defTabSz="3818716">
              <a:lnSpc>
                <a:spcPct val="90000"/>
              </a:lnSpc>
              <a:spcBef>
                <a:spcPts val="1100"/>
              </a:spcBef>
              <a:defRPr sz="4785">
                <a:solidFill>
                  <a:srgbClr val="888888"/>
                </a:solidFill>
              </a:defRPr>
            </a:pPr>
            <a:r>
              <a:t>Hobart and William Smith Colleges, Geneva, NY</a:t>
            </a:r>
          </a:p>
        </p:txBody>
      </p:sp>
      <p:sp>
        <p:nvSpPr>
          <p:cNvPr id="105" name="Text Box 6"/>
          <p:cNvSpPr txBox="1"/>
          <p:nvPr/>
        </p:nvSpPr>
        <p:spPr>
          <a:xfrm>
            <a:off x="967142" y="3017097"/>
            <a:ext cx="13563601" cy="683543"/>
          </a:xfrm>
          <a:prstGeom prst="rect">
            <a:avLst/>
          </a:prstGeom>
          <a:ln w="12700">
            <a:miter lim="400000"/>
          </a:ln>
          <a:extLst>
            <a:ext uri="{C572A759-6A51-4108-AA02-DFA0A04FC94B}">
              <ma14:wrappingTextBoxFlag xmlns:ma14="http://schemas.microsoft.com/office/mac/drawingml/2011/main" val="1"/>
            </a:ext>
          </a:extLst>
        </p:spPr>
        <p:txBody>
          <a:bodyPr lIns="45695" tIns="45695" rIns="45695" bIns="45695">
            <a:spAutoFit/>
          </a:bodyPr>
          <a:lstStyle>
            <a:lvl1pPr algn="ctr">
              <a:defRPr b="1" sz="4200">
                <a:solidFill>
                  <a:srgbClr val="00693C"/>
                </a:solidFill>
              </a:defRPr>
            </a:lvl1pPr>
          </a:lstStyle>
          <a:p>
            <a:pPr/>
            <a:r>
              <a:t>Introduction</a:t>
            </a:r>
          </a:p>
        </p:txBody>
      </p:sp>
      <p:sp>
        <p:nvSpPr>
          <p:cNvPr id="106" name="Text Box 7"/>
          <p:cNvSpPr txBox="1"/>
          <p:nvPr/>
        </p:nvSpPr>
        <p:spPr>
          <a:xfrm>
            <a:off x="929042" y="3910072"/>
            <a:ext cx="13639801" cy="13096193"/>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45695" tIns="45695" rIns="45695" bIns="45695">
            <a:spAutoFit/>
          </a:bodyPr>
          <a:lstStyle/>
          <a:p>
            <a:pPr lvl="1" indent="228600" algn="just">
              <a:defRPr sz="2800">
                <a:latin typeface="Georgia"/>
                <a:ea typeface="Georgia"/>
                <a:cs typeface="Georgia"/>
                <a:sym typeface="Georgia"/>
              </a:defRPr>
            </a:pPr>
            <a:r>
              <a:t>    The PACE, Parent Appraisal of Children’s Experiences, Survey is a survey created by the Children’s Institute in Rochester, NY in 2015. This survey is completed by parents of young children, and includes a variety of questions pertaining to home functionality, parents’ personal experiences as well as children’s development. The focus of this research study is on the particular part of the survey pertaining to social, emotional, and behavioral functioning of the child in relation to life experiences of the child. The questions which fall under the section of Life Experiences parallel questions which are asked on the ACE Survey.</a:t>
            </a:r>
          </a:p>
          <a:p>
            <a:pPr lvl="1" indent="228600" algn="just">
              <a:defRPr sz="2800">
                <a:latin typeface="Georgia"/>
                <a:ea typeface="Georgia"/>
                <a:cs typeface="Georgia"/>
                <a:sym typeface="Georgia"/>
              </a:defRPr>
            </a:pPr>
            <a:r>
              <a:t>    The ACE, Adverse Childhood Experience, Survey has been a useful, self-report tool in assessing aspects of abuse and neglect amongst children for years. The perception is that higher ACE scores may be a predictor of future disadvantageous outcomes for individuals. Patterns of ACEs and unfavorable outcomes have been explored in many dimensions. Downey et al. (2017) found that childhood abuse and household dysfunction are associated with a variety of behavioral risk factors and chronic illnesses in adulthood. These ACE experiences have proved a significant relationship with future impairments, ailments, and overall problematic outcomes. Research conducted by Baglivio and Epps (2016) found that females are more likely than males to experience certain ACEs, which raises the component of gender as a potential mediator variable.</a:t>
            </a:r>
          </a:p>
          <a:p>
            <a:pPr lvl="1" indent="228600" algn="just">
              <a:defRPr sz="2800">
                <a:latin typeface="Georgia"/>
                <a:ea typeface="Georgia"/>
                <a:cs typeface="Georgia"/>
                <a:sym typeface="Georgia"/>
              </a:defRPr>
            </a:pPr>
            <a:r>
              <a:t>    Geneva has adopted its own version of the survey, the GPACE Survey, Geneva Parent Appraisal of Children’s Experiences Survey. This survey has been administered to parents of Geneva children entering kindergarten for a number of years. This research focuses on data collected from parents’ reports in 2017 and 2018. In order to assess the role of ACE scores in correlation with social, emotional, and behavior impairments, this research extrapolated the questions on the GPACE Survey which pertain to adverse life experiences, and assessed correlations with components of social, emotional, and behavioral functioning as these are seen as outcome variables for adverse life experiences. The GPACE Life Experiences questions are essentially ACE questions embedded in the Life Experiences section of the GPACE Survey. The overall prediction is that an increase number of negative life experiences and family routines will be positively correlated with difficulty in social, emotional and behavioral functioning.</a:t>
            </a:r>
          </a:p>
        </p:txBody>
      </p:sp>
      <p:sp>
        <p:nvSpPr>
          <p:cNvPr id="107" name="Text Box 8"/>
          <p:cNvSpPr txBox="1"/>
          <p:nvPr/>
        </p:nvSpPr>
        <p:spPr>
          <a:xfrm>
            <a:off x="967142" y="24735850"/>
            <a:ext cx="13563601" cy="683543"/>
          </a:xfrm>
          <a:prstGeom prst="rect">
            <a:avLst/>
          </a:prstGeom>
          <a:ln w="12700">
            <a:miter lim="400000"/>
          </a:ln>
          <a:extLst>
            <a:ext uri="{C572A759-6A51-4108-AA02-DFA0A04FC94B}">
              <ma14:wrappingTextBoxFlag xmlns:ma14="http://schemas.microsoft.com/office/mac/drawingml/2011/main" val="1"/>
            </a:ext>
          </a:extLst>
        </p:spPr>
        <p:txBody>
          <a:bodyPr lIns="45695" tIns="45695" rIns="45695" bIns="45695">
            <a:spAutoFit/>
          </a:bodyPr>
          <a:lstStyle>
            <a:lvl1pPr algn="ctr">
              <a:defRPr b="1" sz="4200">
                <a:solidFill>
                  <a:srgbClr val="00693C"/>
                </a:solidFill>
              </a:defRPr>
            </a:lvl1pPr>
          </a:lstStyle>
          <a:p>
            <a:pPr/>
            <a:r>
              <a:t>Method</a:t>
            </a:r>
          </a:p>
        </p:txBody>
      </p:sp>
      <p:sp>
        <p:nvSpPr>
          <p:cNvPr id="108" name="Text Box 9"/>
          <p:cNvSpPr txBox="1"/>
          <p:nvPr/>
        </p:nvSpPr>
        <p:spPr>
          <a:xfrm>
            <a:off x="929042" y="25408627"/>
            <a:ext cx="13639801" cy="7406593"/>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45695" tIns="45695" rIns="45695" bIns="45695">
            <a:spAutoFit/>
          </a:bodyPr>
          <a:lstStyle/>
          <a:p>
            <a:pPr lvl="1" algn="just">
              <a:defRPr sz="2800">
                <a:latin typeface="Georgia"/>
                <a:ea typeface="Georgia"/>
                <a:cs typeface="Georgia"/>
                <a:sym typeface="Georgia"/>
              </a:defRPr>
            </a:pPr>
            <a:r>
              <a:t>    The data was previously collected by SUCCESS for Geneva’s Children in the Fall of 2017 and 2018, thus, this was a secondary data analysis. The parents of the children entering kindergarten completed these surveys while their child was getting screened for kindergarten. There were parents of 276 kindergartens (93 males, 128 females, and 55 missing cases).</a:t>
            </a:r>
          </a:p>
          <a:p>
            <a:pPr lvl="1" algn="just">
              <a:defRPr sz="2800">
                <a:latin typeface="Georgia"/>
                <a:ea typeface="Georgia"/>
                <a:cs typeface="Georgia"/>
                <a:sym typeface="Georgia"/>
              </a:defRPr>
            </a:pPr>
            <a:r>
              <a:t>    This research focused on questions of Life Experiences, specifically the variables of Parents’ Separation or Divorce, Violence in the Neighborhood, Violence in the Home, Foster Care, and Enough Food to Eat. The other questions this research addressed in correlation with those of Life Experience are those which pertain to Social, Emotional, and Behavioral Functioning, such as Trouble Sleeping, Being Withdrawn, and Worrying. These variables were measured using the specific questions on the GPACE Survey. Gender was also a variable which was explored as a mediator or potential predictor of adverse experiences. The gender of the each child was determined by name prior to analysis.</a:t>
            </a:r>
          </a:p>
          <a:p>
            <a:pPr lvl="1" algn="just">
              <a:defRPr sz="2800">
                <a:latin typeface="Georgia"/>
                <a:ea typeface="Georgia"/>
                <a:cs typeface="Georgia"/>
                <a:sym typeface="Georgia"/>
              </a:defRPr>
            </a:pPr>
            <a:r>
              <a:t>     A trivariate analysis was conducted when accounting for gender. Responses were collapsed and recoded for analyzing certain data sets when appropriate, which included responses such as “Strongly Disagree,” “Disagree,” “Neutral,” “Agree,” and “Strongly Agree” to “Disagree,” “Neutral,” and “Agree,” respectively.</a:t>
            </a:r>
          </a:p>
        </p:txBody>
      </p:sp>
      <p:sp>
        <p:nvSpPr>
          <p:cNvPr id="109" name="Text Box 45"/>
          <p:cNvSpPr txBox="1"/>
          <p:nvPr/>
        </p:nvSpPr>
        <p:spPr>
          <a:xfrm>
            <a:off x="15625946" y="14307347"/>
            <a:ext cx="13258801" cy="683543"/>
          </a:xfrm>
          <a:prstGeom prst="rect">
            <a:avLst/>
          </a:prstGeom>
          <a:ln w="12700">
            <a:miter lim="400000"/>
          </a:ln>
          <a:extLst>
            <a:ext uri="{C572A759-6A51-4108-AA02-DFA0A04FC94B}">
              <ma14:wrappingTextBoxFlag xmlns:ma14="http://schemas.microsoft.com/office/mac/drawingml/2011/main" val="1"/>
            </a:ext>
          </a:extLst>
        </p:spPr>
        <p:txBody>
          <a:bodyPr lIns="45695" tIns="45695" rIns="45695" bIns="45695">
            <a:spAutoFit/>
          </a:bodyPr>
          <a:lstStyle>
            <a:lvl1pPr algn="ctr">
              <a:defRPr b="1" sz="4200">
                <a:solidFill>
                  <a:srgbClr val="00693C"/>
                </a:solidFill>
              </a:defRPr>
            </a:lvl1pPr>
          </a:lstStyle>
          <a:p>
            <a:pPr/>
            <a:r>
              <a:t>Discussion</a:t>
            </a:r>
          </a:p>
        </p:txBody>
      </p:sp>
      <p:sp>
        <p:nvSpPr>
          <p:cNvPr id="110" name="Text Box 48"/>
          <p:cNvSpPr txBox="1"/>
          <p:nvPr/>
        </p:nvSpPr>
        <p:spPr>
          <a:xfrm>
            <a:off x="29908499" y="14307347"/>
            <a:ext cx="13563601" cy="683543"/>
          </a:xfrm>
          <a:prstGeom prst="rect">
            <a:avLst/>
          </a:prstGeom>
          <a:ln w="12700">
            <a:miter lim="400000"/>
          </a:ln>
          <a:extLst>
            <a:ext uri="{C572A759-6A51-4108-AA02-DFA0A04FC94B}">
              <ma14:wrappingTextBoxFlag xmlns:ma14="http://schemas.microsoft.com/office/mac/drawingml/2011/main" val="1"/>
            </a:ext>
          </a:extLst>
        </p:spPr>
        <p:txBody>
          <a:bodyPr lIns="45695" tIns="45695" rIns="45695" bIns="45695">
            <a:spAutoFit/>
          </a:bodyPr>
          <a:lstStyle>
            <a:lvl1pPr algn="ctr">
              <a:defRPr b="1" sz="4200">
                <a:solidFill>
                  <a:srgbClr val="00693C"/>
                </a:solidFill>
              </a:defRPr>
            </a:lvl1pPr>
          </a:lstStyle>
          <a:p>
            <a:pPr/>
            <a:r>
              <a:t>Conclusions</a:t>
            </a:r>
          </a:p>
        </p:txBody>
      </p:sp>
      <p:sp>
        <p:nvSpPr>
          <p:cNvPr id="111" name="Text Box 49"/>
          <p:cNvSpPr txBox="1"/>
          <p:nvPr/>
        </p:nvSpPr>
        <p:spPr>
          <a:xfrm>
            <a:off x="29941849" y="15116229"/>
            <a:ext cx="13639801" cy="9844993"/>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45695" tIns="45695" rIns="45695" bIns="45695">
            <a:spAutoFit/>
          </a:bodyPr>
          <a:lstStyle/>
          <a:p>
            <a:pPr algn="just" defTabSz="457200">
              <a:defRPr sz="2800">
                <a:latin typeface="Georgia"/>
                <a:ea typeface="Georgia"/>
                <a:cs typeface="Georgia"/>
                <a:sym typeface="Georgia"/>
              </a:defRPr>
            </a:pPr>
            <a:r>
              <a:t>    Limitations of this study included how gender was not a question on the survey. Through assigning each participant gender through stereotyping names leaves room for error. This also omitted 55 cases as the names presented were difficult to assign a gender to. Another limitation is the aspect of parents self-report as well as reporting on their child. The parent may not report accurately in these cases as parents may not be in tune with their child’s covert emotions, such as worrying. Another limitation is the way in which certain questions may have been conceptualized by the parents, such as the question of “Being withdrawn.” Parents may interpret this differently, thus, questioning reliability of the question. Another important limitation is the confounding variables, such as different factors affecting the outcome variable, such as a child’s sleeping difficulty.</a:t>
            </a:r>
          </a:p>
          <a:p>
            <a:pPr algn="just" defTabSz="457200">
              <a:defRPr sz="2800">
                <a:latin typeface="Georgia"/>
                <a:ea typeface="Georgia"/>
                <a:cs typeface="Georgia"/>
                <a:sym typeface="Georgia"/>
              </a:defRPr>
            </a:pPr>
            <a:r>
              <a:t>    Future research should explore the factor of gender further, specially how gender is socially constructed as well as how individuals are raised based on gender. Future studies should also asses gender as a predictor variable for Adverse Childhood Experiences rather than a predictor or mediating variable for social, emotional, and behavioral functioning. Another important aspect is how this is a small sample and only from Geneva schools, thus, not necessarily generalizable to other city school districts.</a:t>
            </a:r>
          </a:p>
          <a:p>
            <a:pPr algn="just" defTabSz="457200">
              <a:defRPr sz="2800">
                <a:latin typeface="Georgia"/>
                <a:ea typeface="Georgia"/>
                <a:cs typeface="Georgia"/>
                <a:sym typeface="Georgia"/>
              </a:defRPr>
            </a:pPr>
            <a:r>
              <a:t>   Implications of this research can support change in policy within educational settings. Schools can take these findings and modify programs, which will help children who have experiences ACEs. These programs may then further the possibility of resilience amongst children. Programs can help aid in adjustment after experiencing ACEs in preventing these disadvantageous outcomes of social, emotional and behavioral functioning.</a:t>
            </a:r>
          </a:p>
        </p:txBody>
      </p:sp>
      <p:sp>
        <p:nvSpPr>
          <p:cNvPr id="112" name="Text Box 50"/>
          <p:cNvSpPr txBox="1"/>
          <p:nvPr/>
        </p:nvSpPr>
        <p:spPr>
          <a:xfrm>
            <a:off x="29941849" y="27760487"/>
            <a:ext cx="13563601" cy="683543"/>
          </a:xfrm>
          <a:prstGeom prst="rect">
            <a:avLst/>
          </a:prstGeom>
          <a:ln w="12700">
            <a:miter lim="400000"/>
          </a:ln>
          <a:extLst>
            <a:ext uri="{C572A759-6A51-4108-AA02-DFA0A04FC94B}">
              <ma14:wrappingTextBoxFlag xmlns:ma14="http://schemas.microsoft.com/office/mac/drawingml/2011/main" val="1"/>
            </a:ext>
          </a:extLst>
        </p:spPr>
        <p:txBody>
          <a:bodyPr lIns="45695" tIns="45695" rIns="45695" bIns="45695">
            <a:spAutoFit/>
          </a:bodyPr>
          <a:lstStyle>
            <a:lvl1pPr algn="ctr">
              <a:defRPr b="1" sz="4200">
                <a:solidFill>
                  <a:srgbClr val="00693C"/>
                </a:solidFill>
              </a:defRPr>
            </a:lvl1pPr>
          </a:lstStyle>
          <a:p>
            <a:pPr/>
            <a:r>
              <a:t>References</a:t>
            </a:r>
          </a:p>
        </p:txBody>
      </p:sp>
      <p:sp>
        <p:nvSpPr>
          <p:cNvPr id="113" name="Text Box 51"/>
          <p:cNvSpPr txBox="1"/>
          <p:nvPr/>
        </p:nvSpPr>
        <p:spPr>
          <a:xfrm>
            <a:off x="29908499" y="28771805"/>
            <a:ext cx="13639801" cy="4079193"/>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45695" tIns="45695" rIns="45695" bIns="45695">
            <a:spAutoFit/>
          </a:bodyPr>
          <a:lstStyle/>
          <a:p>
            <a:pPr defTabSz="457200">
              <a:lnSpc>
                <a:spcPts val="4400"/>
              </a:lnSpc>
              <a:spcBef>
                <a:spcPts val="2100"/>
              </a:spcBef>
              <a:defRPr sz="2200">
                <a:latin typeface="Georgia"/>
                <a:ea typeface="Georgia"/>
                <a:cs typeface="Georgia"/>
                <a:sym typeface="Georgia"/>
              </a:defRPr>
            </a:pPr>
            <a:r>
              <a:t>Ace Pyramid (2019) Switch Security Companies. </a:t>
            </a:r>
            <a:r>
              <a:rPr u="sng">
                <a:solidFill>
                  <a:srgbClr val="009999"/>
                </a:solidFill>
                <a:uFill>
                  <a:solidFill>
                    <a:srgbClr val="009999"/>
                  </a:solidFill>
                </a:uFill>
                <a:hlinkClick r:id="rId2" invalidUrl="" action="" tgtFrame="" tooltip="" history="1" highlightClick="0" endSnd="0"/>
              </a:rPr>
              <a:t>https://switchsecuritycompanies.com/ace-pyramid</a:t>
            </a:r>
          </a:p>
          <a:p>
            <a:pPr defTabSz="457200">
              <a:lnSpc>
                <a:spcPts val="4400"/>
              </a:lnSpc>
              <a:spcBef>
                <a:spcPts val="2100"/>
              </a:spcBef>
              <a:defRPr sz="2200">
                <a:latin typeface="Georgia"/>
                <a:ea typeface="Georgia"/>
                <a:cs typeface="Georgia"/>
                <a:sym typeface="Georgia"/>
              </a:defRPr>
            </a:pPr>
            <a:r>
              <a:t>Baglivio, Michael T., and Nathan Epps. 2016. "The Interrelatedness of Adverse Childhood Experiences among High-Risk Juvenile Offenders."</a:t>
            </a:r>
            <a:r>
              <a:rPr i="1"/>
              <a:t> Youth Violence and Juvenile Justice</a:t>
            </a:r>
            <a:r>
              <a:t> 14(3):179 (https://ezproxy.hws.edu/login?url=https://search.proquest.com/docview/1794983306?accountid=27680). doi:</a:t>
            </a:r>
            <a:r>
              <a:rPr>
                <a:hlinkClick r:id="rId3" invalidUrl="" action="" tgtFrame="" tooltip="" history="1" highlightClick="0" endSnd="0"/>
              </a:rPr>
              <a:t> </a:t>
            </a:r>
            <a:r>
              <a:rPr u="sng">
                <a:hlinkClick r:id="rId3" invalidUrl="" action="" tgtFrame="" tooltip="" history="1" highlightClick="0" endSnd="0"/>
              </a:rPr>
              <a:t>http://dx.doi.org/10.1177/1541204014566286</a:t>
            </a:r>
            <a:r>
              <a:t>.</a:t>
            </a:r>
          </a:p>
          <a:p>
            <a:pPr defTabSz="457200">
              <a:lnSpc>
                <a:spcPts val="4400"/>
              </a:lnSpc>
              <a:spcBef>
                <a:spcPts val="2100"/>
              </a:spcBef>
              <a:defRPr sz="2200">
                <a:latin typeface="Georgia"/>
                <a:ea typeface="Georgia"/>
                <a:cs typeface="Georgia"/>
                <a:sym typeface="Georgia"/>
              </a:defRPr>
            </a:pPr>
            <a:r>
              <a:t>Downey, Jacy C., Clinton G. Gudmunson, Yuk C. Pang and Kyuho Lee. 2017. "Adverse Childhood Experiences Affect Health Risk Behaviors and Chronic Health of Iowans."</a:t>
            </a:r>
            <a:r>
              <a:rPr i="1"/>
              <a:t> Journal of Family Violence</a:t>
            </a:r>
            <a:r>
              <a:t> 32(6):557-564 (https://ezproxy.hws.edu/login?url=https://search.proquest.com/docview/1918298763?accountid=27680). doi:</a:t>
            </a:r>
            <a:r>
              <a:rPr>
                <a:hlinkClick r:id="rId4" invalidUrl="" action="" tgtFrame="" tooltip="" history="1" highlightClick="0" endSnd="0"/>
              </a:rPr>
              <a:t> </a:t>
            </a:r>
            <a:r>
              <a:rPr u="sng">
                <a:hlinkClick r:id="rId4" invalidUrl="" action="" tgtFrame="" tooltip="" history="1" highlightClick="0" endSnd="0"/>
              </a:rPr>
              <a:t>http://dx.doi.org/10.1007/s10896-017-9909-4</a:t>
            </a:r>
            <a:r>
              <a:t>.</a:t>
            </a:r>
          </a:p>
          <a:p>
            <a:pPr defTabSz="457200">
              <a:lnSpc>
                <a:spcPts val="4400"/>
              </a:lnSpc>
              <a:spcBef>
                <a:spcPts val="2100"/>
              </a:spcBef>
              <a:defRPr sz="2200">
                <a:latin typeface="Georgia"/>
                <a:ea typeface="Georgia"/>
                <a:cs typeface="Georgia"/>
                <a:sym typeface="Georgia"/>
              </a:defRPr>
            </a:pPr>
            <a:r>
              <a:t>SUCCESS for Geneva’s Children, 2017-2018 GPACE survey data</a:t>
            </a:r>
          </a:p>
        </p:txBody>
      </p:sp>
      <p:sp>
        <p:nvSpPr>
          <p:cNvPr id="114" name="Text Box 52"/>
          <p:cNvSpPr txBox="1"/>
          <p:nvPr/>
        </p:nvSpPr>
        <p:spPr>
          <a:xfrm>
            <a:off x="29908499" y="25047499"/>
            <a:ext cx="13563601" cy="683543"/>
          </a:xfrm>
          <a:prstGeom prst="rect">
            <a:avLst/>
          </a:prstGeom>
          <a:ln w="12700">
            <a:miter lim="400000"/>
          </a:ln>
          <a:extLst>
            <a:ext uri="{C572A759-6A51-4108-AA02-DFA0A04FC94B}">
              <ma14:wrappingTextBoxFlag xmlns:ma14="http://schemas.microsoft.com/office/mac/drawingml/2011/main" val="1"/>
            </a:ext>
          </a:extLst>
        </p:spPr>
        <p:txBody>
          <a:bodyPr lIns="45695" tIns="45695" rIns="45695" bIns="45695">
            <a:spAutoFit/>
          </a:bodyPr>
          <a:lstStyle>
            <a:lvl1pPr algn="ctr">
              <a:defRPr b="1" sz="4200">
                <a:solidFill>
                  <a:srgbClr val="00693C"/>
                </a:solidFill>
              </a:defRPr>
            </a:lvl1pPr>
          </a:lstStyle>
          <a:p>
            <a:pPr/>
            <a:r>
              <a:t>Acknowledgements</a:t>
            </a:r>
          </a:p>
        </p:txBody>
      </p:sp>
      <p:sp>
        <p:nvSpPr>
          <p:cNvPr id="115" name="Text Box 53"/>
          <p:cNvSpPr txBox="1"/>
          <p:nvPr/>
        </p:nvSpPr>
        <p:spPr>
          <a:xfrm>
            <a:off x="29979949" y="25817319"/>
            <a:ext cx="13639801" cy="1615393"/>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45695" tIns="45695" rIns="45695" bIns="45695">
            <a:spAutoFit/>
          </a:bodyPr>
          <a:lstStyle>
            <a:lvl1pPr defTabSz="457200">
              <a:spcBef>
                <a:spcPts val="2100"/>
              </a:spcBef>
              <a:defRPr sz="2600">
                <a:latin typeface="Georgia"/>
                <a:ea typeface="Georgia"/>
                <a:cs typeface="Georgia"/>
                <a:sym typeface="Georgia"/>
              </a:defRPr>
            </a:lvl1pPr>
          </a:lstStyle>
          <a:p>
            <a:pPr/>
            <a:r>
              <a:t>    This research would not have been possible without the GPACE Survey data collected by SUCCESS for Geneva’s Children and the Geneva 2020 program. This research would have also not been possible without the assistance of Professor of Sociology, H. Wesley Perkins, and his help throughout the course of running the analyses and compiling the data.</a:t>
            </a:r>
          </a:p>
        </p:txBody>
      </p:sp>
      <p:sp>
        <p:nvSpPr>
          <p:cNvPr id="116" name="Text Box 59"/>
          <p:cNvSpPr txBox="1"/>
          <p:nvPr/>
        </p:nvSpPr>
        <p:spPr>
          <a:xfrm>
            <a:off x="16680244" y="31023984"/>
            <a:ext cx="11150204" cy="126173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2600">
                <a:solidFill>
                  <a:srgbClr val="5A276C"/>
                </a:solidFill>
              </a:defRPr>
            </a:lvl1pPr>
          </a:lstStyle>
          <a:p>
            <a:pPr/>
            <a:r>
              <a:t>Figure 3: Chi-Squared Test. Female’s Experience of Violence in the Home and Having Trouble Sleeping. About 25% of females who experienced violence in the home also have trouble sleeping. p &lt; .05.</a:t>
            </a:r>
          </a:p>
        </p:txBody>
      </p:sp>
      <p:sp>
        <p:nvSpPr>
          <p:cNvPr id="117" name="Text Box 60"/>
          <p:cNvSpPr txBox="1"/>
          <p:nvPr/>
        </p:nvSpPr>
        <p:spPr>
          <a:xfrm>
            <a:off x="169838" y="23736091"/>
            <a:ext cx="11734801" cy="86803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2600">
                <a:solidFill>
                  <a:srgbClr val="5A276C"/>
                </a:solidFill>
              </a:defRPr>
            </a:pPr>
            <a:r>
              <a:t>Figure 1: Pyramid of ACE scores predicting future outcomes.</a:t>
            </a:r>
          </a:p>
          <a:p>
            <a:pPr>
              <a:defRPr sz="2600">
                <a:solidFill>
                  <a:srgbClr val="5A276C"/>
                </a:solidFill>
              </a:defRPr>
            </a:pPr>
            <a:r>
              <a:t>Adopted from SwitchSecurityCompanies.com</a:t>
            </a:r>
          </a:p>
        </p:txBody>
      </p:sp>
      <p:sp>
        <p:nvSpPr>
          <p:cNvPr id="118" name="Text Box 69"/>
          <p:cNvSpPr txBox="1"/>
          <p:nvPr/>
        </p:nvSpPr>
        <p:spPr>
          <a:xfrm>
            <a:off x="16325531" y="12185339"/>
            <a:ext cx="11734801" cy="204913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2600">
                <a:solidFill>
                  <a:srgbClr val="5A276C"/>
                </a:solidFill>
              </a:defRPr>
            </a:lvl1pPr>
          </a:lstStyle>
          <a:p>
            <a:pPr/>
            <a:r>
              <a:t>Figure 2: Chi-Squared Test collapsed across gender. Children’s Experience of Parents’ Separation or Divorce and Trouble Sleeping. Those who have experienced parents’ separation or divorce and also have trouble sleeping account for 10.3%. Children who have trouble sleeping, yet have never experienced a parents’ separation or divorce is only 1.1%. p &lt; .05</a:t>
            </a:r>
          </a:p>
        </p:txBody>
      </p:sp>
      <p:pic>
        <p:nvPicPr>
          <p:cNvPr id="119" name="Picture 1" descr="Picture 1"/>
          <p:cNvPicPr>
            <a:picLocks noChangeAspect="1"/>
          </p:cNvPicPr>
          <p:nvPr/>
        </p:nvPicPr>
        <p:blipFill>
          <a:blip r:embed="rId5">
            <a:extLst/>
          </a:blip>
          <a:stretch>
            <a:fillRect/>
          </a:stretch>
        </p:blipFill>
        <p:spPr>
          <a:xfrm>
            <a:off x="37807180" y="954087"/>
            <a:ext cx="3786038" cy="1524001"/>
          </a:xfrm>
          <a:prstGeom prst="rect">
            <a:avLst/>
          </a:prstGeom>
          <a:ln w="12700">
            <a:miter lim="400000"/>
          </a:ln>
        </p:spPr>
      </p:pic>
      <p:pic>
        <p:nvPicPr>
          <p:cNvPr id="120" name="OYHJzFQLr9C0EMczcBRVyRsDBhZSHFAyMYQzZfqE-Whbp_7P54ESzzXjc46Z4CZIsshJLsFEfsVwJH7KAqhH21Gt8wN5Ct2ID-AfsHEJsnF0zvwPQpTXew3ExMvD8QIG-GOo4kfq7Bk.jpg" descr="OYHJzFQLr9C0EMczcBRVyRsDBhZSHFAyMYQzZfqE-Whbp_7P54ESzzXjc46Z4CZIsshJLsFEfsVwJH7KAqhH21Gt8wN5Ct2ID-AfsHEJsnF0zvwPQpTXew3ExMvD8QIG-GOo4kfq7Bk.jpg"/>
          <p:cNvPicPr>
            <a:picLocks noChangeAspect="1"/>
          </p:cNvPicPr>
          <p:nvPr/>
        </p:nvPicPr>
        <p:blipFill>
          <a:blip r:embed="rId6">
            <a:extLst/>
          </a:blip>
          <a:stretch>
            <a:fillRect/>
          </a:stretch>
        </p:blipFill>
        <p:spPr>
          <a:xfrm>
            <a:off x="1749366" y="773735"/>
            <a:ext cx="6779762" cy="2033930"/>
          </a:xfrm>
          <a:prstGeom prst="rect">
            <a:avLst/>
          </a:prstGeom>
          <a:ln w="12700">
            <a:miter lim="400000"/>
          </a:ln>
        </p:spPr>
      </p:pic>
      <p:pic>
        <p:nvPicPr>
          <p:cNvPr id="121" name="8eYTE72eLJHgkgpVl3cILUQrcmeuQiE7uCgOnF5C5TSWGFss-_pJCE7dyFt7za7ND2AloRfCHFRp9Pi1yR40AavK-TNoUteahUS5j9b-GK5a0JcgZjsKay2AbmvQSPKk1Qb8ljLmb9s.png" descr="8eYTE72eLJHgkgpVl3cILUQrcmeuQiE7uCgOnF5C5TSWGFss-_pJCE7dyFt7za7ND2AloRfCHFRp9Pi1yR40AavK-TNoUteahUS5j9b-GK5a0JcgZjsKay2AbmvQSPKk1Qb8ljLmb9s.png"/>
          <p:cNvPicPr>
            <a:picLocks noChangeAspect="1"/>
          </p:cNvPicPr>
          <p:nvPr/>
        </p:nvPicPr>
        <p:blipFill>
          <a:blip r:embed="rId7">
            <a:extLst/>
          </a:blip>
          <a:stretch>
            <a:fillRect/>
          </a:stretch>
        </p:blipFill>
        <p:spPr>
          <a:xfrm>
            <a:off x="268796" y="17421057"/>
            <a:ext cx="9741038" cy="6183276"/>
          </a:xfrm>
          <a:prstGeom prst="rect">
            <a:avLst/>
          </a:prstGeom>
          <a:ln w="12700">
            <a:miter lim="400000"/>
          </a:ln>
        </p:spPr>
      </p:pic>
      <p:sp>
        <p:nvSpPr>
          <p:cNvPr id="122" name="Text Box 7"/>
          <p:cNvSpPr txBox="1"/>
          <p:nvPr/>
        </p:nvSpPr>
        <p:spPr>
          <a:xfrm>
            <a:off x="15578406" y="15066513"/>
            <a:ext cx="13639801" cy="7000193"/>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45695" tIns="45695" rIns="45695" bIns="45695">
            <a:spAutoFit/>
          </a:bodyPr>
          <a:lstStyle/>
          <a:p>
            <a:pPr lvl="1" indent="228600" algn="just">
              <a:defRPr sz="2800">
                <a:latin typeface="Georgia"/>
                <a:ea typeface="Georgia"/>
                <a:cs typeface="Georgia"/>
                <a:sym typeface="Georgia"/>
              </a:defRPr>
            </a:pPr>
            <a:r>
              <a:t>   After running multiple Chi-Squared Tests, there were many significant correlations between Life Experiences and Social, Emotional, and Behavioral Functioning while also considering the variable of gender. Findings which aligned with the original hypotheses were that children who experienced parents’ divorce or separation had trouble sleeping (Figure 2). This was significant across gender. Another significant finding which supports the hypotheses based on gender is that females who experienced violence in the home had trouble sleeping (Figure 3); this was not significant for males. Results which did not support the hypotheses, but were significant were that males reportedly worry significantly more than females about having enough food, specifically when having enough food only 4-6 times per week (Figure 4).</a:t>
            </a:r>
          </a:p>
          <a:p>
            <a:pPr lvl="1" indent="228600" algn="just">
              <a:defRPr sz="2800">
                <a:latin typeface="Georgia"/>
                <a:ea typeface="Georgia"/>
                <a:cs typeface="Georgia"/>
                <a:sym typeface="Georgia"/>
              </a:defRPr>
            </a:pPr>
            <a:r>
              <a:t>    Other result proved significance for males feeling more withdrawn than females when having experienced violence in the home as well as for males who have experienced being in foster care. Furthermore, findings did not support the research hypothesis predicting worrying being significant for females who experienced adverse experiences, such as experiencing a depressed parent, children experiencing an incarcerated parent, or other adverse childhood experiences.</a:t>
            </a:r>
          </a:p>
        </p:txBody>
      </p:sp>
      <p:sp>
        <p:nvSpPr>
          <p:cNvPr id="123" name="Text Box 59"/>
          <p:cNvSpPr txBox="1"/>
          <p:nvPr/>
        </p:nvSpPr>
        <p:spPr>
          <a:xfrm>
            <a:off x="30897781" y="12681286"/>
            <a:ext cx="11150204" cy="126173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2600">
                <a:solidFill>
                  <a:srgbClr val="5A276C"/>
                </a:solidFill>
              </a:defRPr>
            </a:lvl1pPr>
          </a:lstStyle>
          <a:p>
            <a:pPr/>
            <a:r>
              <a:t>Figure 4: Chi-Squared Test. Having Enough Food to Eat and Worrying for Males. 100% of males who have enough food to eat only 4-6 times per week also worry. p &lt; .05.</a:t>
            </a:r>
          </a:p>
        </p:txBody>
      </p:sp>
      <p:pic>
        <p:nvPicPr>
          <p:cNvPr id="124" name="5J9FSZfhvOMdz8i2cn4RIJZLhjRV4cVGzVfbQNHFM9h2dHvbgV2lnnwoLWRE4YB6OGWRXINEdPJ2NeMDB2q3Niw5_QVlvwpkZedTWfBLFR7uS5SqrApa1gvm2v6LcUvVLb96sPdlztc.png" descr="5J9FSZfhvOMdz8i2cn4RIJZLhjRV4cVGzVfbQNHFM9h2dHvbgV2lnnwoLWRE4YB6OGWRXINEdPJ2NeMDB2q3Niw5_QVlvwpkZedTWfBLFR7uS5SqrApa1gvm2v6LcUvVLb96sPdlztc.png"/>
          <p:cNvPicPr>
            <a:picLocks noChangeAspect="1"/>
          </p:cNvPicPr>
          <p:nvPr/>
        </p:nvPicPr>
        <p:blipFill>
          <a:blip r:embed="rId8">
            <a:extLst/>
          </a:blip>
          <a:stretch>
            <a:fillRect/>
          </a:stretch>
        </p:blipFill>
        <p:spPr>
          <a:xfrm>
            <a:off x="16888141" y="22648846"/>
            <a:ext cx="10734411" cy="8208669"/>
          </a:xfrm>
          <a:prstGeom prst="rect">
            <a:avLst/>
          </a:prstGeom>
          <a:ln w="12700">
            <a:miter lim="400000"/>
          </a:ln>
        </p:spPr>
      </p:pic>
      <p:pic>
        <p:nvPicPr>
          <p:cNvPr id="125" name="xcUZ757FIK_UOfvCSV-3VUgC_D9ROCwuenJJzFFu_9_cF9Qd0LpXfxKIC5Rp8hdCf9McSzQrW5fdldgRXx-apqWmgLQhgWcWYN6tCWg0cOgjXtcnTT7j_Sv90Jv_7_Eb2W10xyI3v1k.png" descr="xcUZ757FIK_UOfvCSV-3VUgC_D9ROCwuenJJzFFu_9_cF9Qd0LpXfxKIC5Rp8hdCf9McSzQrW5fdldgRXx-apqWmgLQhgWcWYN6tCWg0cOgjXtcnTT7j_Sv90Jv_7_Eb2W10xyI3v1k.png"/>
          <p:cNvPicPr>
            <a:picLocks noChangeAspect="1"/>
          </p:cNvPicPr>
          <p:nvPr/>
        </p:nvPicPr>
        <p:blipFill>
          <a:blip r:embed="rId9">
            <a:extLst/>
          </a:blip>
          <a:stretch>
            <a:fillRect/>
          </a:stretch>
        </p:blipFill>
        <p:spPr>
          <a:xfrm>
            <a:off x="30435976" y="3480440"/>
            <a:ext cx="12073814" cy="8836523"/>
          </a:xfrm>
          <a:prstGeom prst="rect">
            <a:avLst/>
          </a:prstGeom>
          <a:ln w="12700">
            <a:miter lim="400000"/>
          </a:ln>
        </p:spPr>
      </p:pic>
      <p:pic>
        <p:nvPicPr>
          <p:cNvPr id="126" name="2jR9KcPUlvC3ULjoAk_L3d5hcs3daeY4bm0fL8GFoTxs9hYJU8DyvjzL3wMcZnFzSHsHa7Or26DtemnEQcTE4Xi3GUn13bWJHd0E7iZ2Wkm77l_NPJ5xsTg4VvCyY2p13ytRZhZiu8Q.png" descr="2jR9KcPUlvC3ULjoAk_L3d5hcs3daeY4bm0fL8GFoTxs9hYJU8DyvjzL3wMcZnFzSHsHa7Or26DtemnEQcTE4Xi3GUn13bWJHd0E7iZ2Wkm77l_NPJ5xsTg4VvCyY2p13ytRZhZiu8Q.png"/>
          <p:cNvPicPr>
            <a:picLocks noChangeAspect="1"/>
          </p:cNvPicPr>
          <p:nvPr/>
        </p:nvPicPr>
        <p:blipFill>
          <a:blip r:embed="rId10">
            <a:extLst/>
          </a:blip>
          <a:stretch>
            <a:fillRect/>
          </a:stretch>
        </p:blipFill>
        <p:spPr>
          <a:xfrm>
            <a:off x="16325531" y="4797269"/>
            <a:ext cx="9740901" cy="7315201"/>
          </a:xfrm>
          <a:prstGeom prst="rect">
            <a:avLst/>
          </a:prstGeom>
          <a:ln w="12700">
            <a:miter lim="400000"/>
          </a:ln>
        </p:spPr>
      </p:pic>
      <p:sp>
        <p:nvSpPr>
          <p:cNvPr id="127" name="Hypotheses:…"/>
          <p:cNvSpPr txBox="1"/>
          <p:nvPr/>
        </p:nvSpPr>
        <p:spPr>
          <a:xfrm>
            <a:off x="10262209" y="17215697"/>
            <a:ext cx="4592555" cy="7813041"/>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45719" rIns="45719">
            <a:spAutoFit/>
          </a:bodyPr>
          <a:lstStyle/>
          <a:p>
            <a:pPr lvl="1" indent="228600">
              <a:defRPr sz="2800">
                <a:latin typeface="Georgia"/>
                <a:ea typeface="Georgia"/>
                <a:cs typeface="Georgia"/>
                <a:sym typeface="Georgia"/>
              </a:defRPr>
            </a:pPr>
            <a:r>
              <a:t>Hypotheses:</a:t>
            </a:r>
          </a:p>
          <a:p>
            <a:pPr lvl="1" marL="909052" indent="-401052">
              <a:buSzPct val="100000"/>
              <a:buAutoNum type="arabicPeriod" startAt="1"/>
              <a:defRPr sz="2800">
                <a:latin typeface="Georgia"/>
                <a:ea typeface="Georgia"/>
                <a:cs typeface="Georgia"/>
                <a:sym typeface="Georgia"/>
              </a:defRPr>
            </a:pPr>
            <a:r>
              <a:t>Children who display higher levels of adverse childhood experiences (ACEs) will have a higher likelihood of displaying trouble with social, emotional, and behavioral functioning.</a:t>
            </a:r>
          </a:p>
          <a:p>
            <a:pPr lvl="1" marL="909052" indent="-401052">
              <a:buSzPct val="100000"/>
              <a:buAutoNum type="arabicPeriod" startAt="1"/>
              <a:defRPr sz="2800">
                <a:latin typeface="Georgia"/>
                <a:ea typeface="Georgia"/>
                <a:cs typeface="Georgia"/>
                <a:sym typeface="Georgia"/>
              </a:defRPr>
            </a:pPr>
            <a:r>
              <a:t>Gender will play a factor in the findings; more specifically, females will internalize emotions more than males (i.e. worries, is withdrawn, trouble sleeping).</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Default Design">
      <a:majorFont>
        <a:latin typeface="Helvetica"/>
        <a:ea typeface="Helvetica"/>
        <a:cs typeface="Helvetica"/>
      </a:majorFont>
      <a:minorFont>
        <a:latin typeface="Arial"/>
        <a:ea typeface="Arial"/>
        <a:cs typeface="Arial"/>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Default Design">
      <a:majorFont>
        <a:latin typeface="Helvetica"/>
        <a:ea typeface="Helvetica"/>
        <a:cs typeface="Helvetica"/>
      </a:majorFont>
      <a:minorFont>
        <a:latin typeface="Arial"/>
        <a:ea typeface="Arial"/>
        <a:cs typeface="Arial"/>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