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4"/>
  </p:notesMasterIdLst>
  <p:handoutMasterIdLst>
    <p:handoutMasterId r:id="rId15"/>
  </p:handoutMasterIdLst>
  <p:sldIdLst>
    <p:sldId id="303" r:id="rId5"/>
    <p:sldId id="305" r:id="rId6"/>
    <p:sldId id="288" r:id="rId7"/>
    <p:sldId id="306" r:id="rId8"/>
    <p:sldId id="272" r:id="rId9"/>
    <p:sldId id="294" r:id="rId10"/>
    <p:sldId id="307" r:id="rId11"/>
    <p:sldId id="308" r:id="rId12"/>
    <p:sldId id="310" r:id="rId1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EE2F501-9DAD-4C31-9205-B24C30124622}">
          <p14:sldIdLst>
            <p14:sldId id="303"/>
            <p14:sldId id="305"/>
            <p14:sldId id="288"/>
            <p14:sldId id="306"/>
            <p14:sldId id="272"/>
            <p14:sldId id="294"/>
            <p14:sldId id="307"/>
            <p14:sldId id="308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Bernhard" initials="MB" lastIdx="1" clrIdx="0">
    <p:extLst>
      <p:ext uri="{19B8F6BF-5375-455C-9EA6-DF929625EA0E}">
        <p15:presenceInfo xmlns:p15="http://schemas.microsoft.com/office/powerpoint/2012/main" userId="S::mbernhard@familypromise.org::d45b043b-a27b-4362-b9f0-afbfa37d59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D5B"/>
    <a:srgbClr val="8D4982"/>
    <a:srgbClr val="660066"/>
    <a:srgbClr val="F6A03B"/>
    <a:srgbClr val="FFFF66"/>
    <a:srgbClr val="336699"/>
    <a:srgbClr val="A50021"/>
    <a:srgbClr val="5BBDFF"/>
    <a:srgbClr val="009999"/>
    <a:srgbClr val="FED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8" autoAdjust="0"/>
    <p:restoredTop sz="91940" autoAdjust="0"/>
  </p:normalViewPr>
  <p:slideViewPr>
    <p:cSldViewPr snapToGrid="0">
      <p:cViewPr varScale="1">
        <p:scale>
          <a:sx n="72" d="100"/>
          <a:sy n="72" d="100"/>
        </p:scale>
        <p:origin x="2228" y="3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774" y="11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Spratt" userId="8321253e081bf954" providerId="LiveId" clId="{3AFEA5FF-140D-4FFE-9F92-A624C6DD424C}"/>
    <pc:docChg chg="delSld modSection">
      <pc:chgData name="Brenda Spratt" userId="8321253e081bf954" providerId="LiveId" clId="{3AFEA5FF-140D-4FFE-9F92-A624C6DD424C}" dt="2021-06-07T21:30:37.136" v="7" actId="2696"/>
      <pc:docMkLst>
        <pc:docMk/>
      </pc:docMkLst>
      <pc:sldChg chg="del">
        <pc:chgData name="Brenda Spratt" userId="8321253e081bf954" providerId="LiveId" clId="{3AFEA5FF-140D-4FFE-9F92-A624C6DD424C}" dt="2021-06-07T21:30:19.351" v="4" actId="2696"/>
        <pc:sldMkLst>
          <pc:docMk/>
          <pc:sldMk cId="2357276275" sldId="299"/>
        </pc:sldMkLst>
      </pc:sldChg>
      <pc:sldChg chg="del">
        <pc:chgData name="Brenda Spratt" userId="8321253e081bf954" providerId="LiveId" clId="{3AFEA5FF-140D-4FFE-9F92-A624C6DD424C}" dt="2021-06-07T21:30:26.513" v="5" actId="2696"/>
        <pc:sldMkLst>
          <pc:docMk/>
          <pc:sldMk cId="924091611" sldId="301"/>
        </pc:sldMkLst>
      </pc:sldChg>
      <pc:sldChg chg="del">
        <pc:chgData name="Brenda Spratt" userId="8321253e081bf954" providerId="LiveId" clId="{3AFEA5FF-140D-4FFE-9F92-A624C6DD424C}" dt="2021-06-07T21:28:42.405" v="0" actId="2696"/>
        <pc:sldMkLst>
          <pc:docMk/>
          <pc:sldMk cId="597766069" sldId="304"/>
        </pc:sldMkLst>
      </pc:sldChg>
      <pc:sldChg chg="del">
        <pc:chgData name="Brenda Spratt" userId="8321253e081bf954" providerId="LiveId" clId="{3AFEA5FF-140D-4FFE-9F92-A624C6DD424C}" dt="2021-06-07T21:30:01.406" v="1" actId="2696"/>
        <pc:sldMkLst>
          <pc:docMk/>
          <pc:sldMk cId="960637180" sldId="311"/>
        </pc:sldMkLst>
      </pc:sldChg>
      <pc:sldChg chg="del">
        <pc:chgData name="Brenda Spratt" userId="8321253e081bf954" providerId="LiveId" clId="{3AFEA5FF-140D-4FFE-9F92-A624C6DD424C}" dt="2021-06-07T21:30:07.447" v="2" actId="2696"/>
        <pc:sldMkLst>
          <pc:docMk/>
          <pc:sldMk cId="4111887431" sldId="312"/>
        </pc:sldMkLst>
      </pc:sldChg>
      <pc:sldChg chg="del">
        <pc:chgData name="Brenda Spratt" userId="8321253e081bf954" providerId="LiveId" clId="{3AFEA5FF-140D-4FFE-9F92-A624C6DD424C}" dt="2021-06-07T21:30:14.294" v="3" actId="2696"/>
        <pc:sldMkLst>
          <pc:docMk/>
          <pc:sldMk cId="788688264" sldId="313"/>
        </pc:sldMkLst>
      </pc:sldChg>
      <pc:sldChg chg="del">
        <pc:chgData name="Brenda Spratt" userId="8321253e081bf954" providerId="LiveId" clId="{3AFEA5FF-140D-4FFE-9F92-A624C6DD424C}" dt="2021-06-07T21:30:30.873" v="6" actId="2696"/>
        <pc:sldMkLst>
          <pc:docMk/>
          <pc:sldMk cId="295567553" sldId="314"/>
        </pc:sldMkLst>
      </pc:sldChg>
      <pc:sldChg chg="del">
        <pc:chgData name="Brenda Spratt" userId="8321253e081bf954" providerId="LiveId" clId="{3AFEA5FF-140D-4FFE-9F92-A624C6DD424C}" dt="2021-06-07T21:30:37.136" v="7" actId="2696"/>
        <pc:sldMkLst>
          <pc:docMk/>
          <pc:sldMk cId="1717518599" sldId="31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0EB61D-7C25-4AD6-8EB7-226E51B45FCE}" type="doc">
      <dgm:prSet loTypeId="urn:microsoft.com/office/officeart/2005/8/layout/arrow5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5A2E3F-3160-447A-94C3-B6C6EEDC98CC}">
      <dgm:prSet custT="1"/>
      <dgm:spPr/>
      <dgm:t>
        <a:bodyPr/>
        <a:lstStyle/>
        <a:p>
          <a:r>
            <a:rPr lang="en-US" sz="1600" dirty="0"/>
            <a:t>Food pantry</a:t>
          </a:r>
        </a:p>
      </dgm:t>
    </dgm:pt>
    <dgm:pt modelId="{A7F8374C-956F-4BEB-9076-B2F56CF18FFB}" type="parTrans" cxnId="{D4BBAB1F-BE1A-42D4-9532-0FC0A18A091A}">
      <dgm:prSet/>
      <dgm:spPr/>
      <dgm:t>
        <a:bodyPr/>
        <a:lstStyle/>
        <a:p>
          <a:endParaRPr lang="en-US"/>
        </a:p>
      </dgm:t>
    </dgm:pt>
    <dgm:pt modelId="{5004F965-CEA5-41B0-A667-FC36E0ABCEDE}" type="sibTrans" cxnId="{D4BBAB1F-BE1A-42D4-9532-0FC0A18A091A}">
      <dgm:prSet/>
      <dgm:spPr/>
      <dgm:t>
        <a:bodyPr/>
        <a:lstStyle/>
        <a:p>
          <a:endParaRPr lang="en-US"/>
        </a:p>
      </dgm:t>
    </dgm:pt>
    <dgm:pt modelId="{A79C4793-C335-4D4D-8ED5-E65AD0EA126C}">
      <dgm:prSet custT="1"/>
      <dgm:spPr/>
      <dgm:t>
        <a:bodyPr/>
        <a:lstStyle/>
        <a:p>
          <a:r>
            <a:rPr lang="en-US" sz="1600" dirty="0"/>
            <a:t>furniture donation</a:t>
          </a:r>
        </a:p>
      </dgm:t>
    </dgm:pt>
    <dgm:pt modelId="{20D663E6-C7FD-47D5-B39B-B0AAC8F11EAE}" type="parTrans" cxnId="{3F068E81-8F57-4BC4-9770-79201313245A}">
      <dgm:prSet/>
      <dgm:spPr/>
      <dgm:t>
        <a:bodyPr/>
        <a:lstStyle/>
        <a:p>
          <a:endParaRPr lang="en-US"/>
        </a:p>
      </dgm:t>
    </dgm:pt>
    <dgm:pt modelId="{842D10EF-B5C8-4D8A-AFA4-01933C34D6F3}" type="sibTrans" cxnId="{3F068E81-8F57-4BC4-9770-79201313245A}">
      <dgm:prSet/>
      <dgm:spPr/>
      <dgm:t>
        <a:bodyPr/>
        <a:lstStyle/>
        <a:p>
          <a:endParaRPr lang="en-US"/>
        </a:p>
      </dgm:t>
    </dgm:pt>
    <dgm:pt modelId="{25DD695D-F318-4CE2-A533-AAC3AE688499}">
      <dgm:prSet custT="1"/>
      <dgm:spPr/>
      <dgm:t>
        <a:bodyPr/>
        <a:lstStyle/>
        <a:p>
          <a:r>
            <a:rPr lang="en-US" sz="1600" dirty="0"/>
            <a:t>summer camp</a:t>
          </a:r>
        </a:p>
      </dgm:t>
    </dgm:pt>
    <dgm:pt modelId="{C5C5E79F-F376-40D0-97B7-82DB1574C82B}" type="parTrans" cxnId="{7E512AB0-91BF-4699-90F4-FF72CFC40D0A}">
      <dgm:prSet/>
      <dgm:spPr/>
      <dgm:t>
        <a:bodyPr/>
        <a:lstStyle/>
        <a:p>
          <a:endParaRPr lang="en-US"/>
        </a:p>
      </dgm:t>
    </dgm:pt>
    <dgm:pt modelId="{817631D6-DB61-4277-B76F-A4DCB34B1FCD}" type="sibTrans" cxnId="{7E512AB0-91BF-4699-90F4-FF72CFC40D0A}">
      <dgm:prSet/>
      <dgm:spPr/>
      <dgm:t>
        <a:bodyPr/>
        <a:lstStyle/>
        <a:p>
          <a:endParaRPr lang="en-US"/>
        </a:p>
      </dgm:t>
    </dgm:pt>
    <dgm:pt modelId="{94B71651-7F65-4B0B-8ED8-B854A02E7945}">
      <dgm:prSet custT="1"/>
      <dgm:spPr/>
      <dgm:t>
        <a:bodyPr vert="vert"/>
        <a:lstStyle/>
        <a:p>
          <a:r>
            <a:rPr lang="en-US" sz="1600" dirty="0"/>
            <a:t>clothing closet</a:t>
          </a:r>
        </a:p>
      </dgm:t>
    </dgm:pt>
    <dgm:pt modelId="{28255B64-0B3F-4C2B-9474-160F38C3C551}" type="parTrans" cxnId="{4C04078A-3A4A-471C-8EC1-B8B799F7B578}">
      <dgm:prSet/>
      <dgm:spPr/>
      <dgm:t>
        <a:bodyPr/>
        <a:lstStyle/>
        <a:p>
          <a:endParaRPr lang="en-US"/>
        </a:p>
      </dgm:t>
    </dgm:pt>
    <dgm:pt modelId="{961CD660-D3E0-48A9-B0CA-8865C80DEC67}" type="sibTrans" cxnId="{4C04078A-3A4A-471C-8EC1-B8B799F7B578}">
      <dgm:prSet/>
      <dgm:spPr/>
      <dgm:t>
        <a:bodyPr/>
        <a:lstStyle/>
        <a:p>
          <a:endParaRPr lang="en-US"/>
        </a:p>
      </dgm:t>
    </dgm:pt>
    <dgm:pt modelId="{94AD96ED-5442-4BC4-B5DD-8F8EDE1D1DD0}">
      <dgm:prSet custT="1"/>
      <dgm:spPr/>
      <dgm:t>
        <a:bodyPr/>
        <a:lstStyle/>
        <a:p>
          <a:r>
            <a:rPr lang="en-US" sz="1600" dirty="0"/>
            <a:t>diaper donation</a:t>
          </a:r>
        </a:p>
      </dgm:t>
    </dgm:pt>
    <dgm:pt modelId="{CCEAB323-00ED-40F8-A7D7-F7E62441ADF2}" type="parTrans" cxnId="{58F9D0E6-612C-4EF2-B037-3772E0570379}">
      <dgm:prSet/>
      <dgm:spPr/>
      <dgm:t>
        <a:bodyPr/>
        <a:lstStyle/>
        <a:p>
          <a:endParaRPr lang="en-US"/>
        </a:p>
      </dgm:t>
    </dgm:pt>
    <dgm:pt modelId="{862BE270-E9FE-453D-B507-12A0A608D621}" type="sibTrans" cxnId="{58F9D0E6-612C-4EF2-B037-3772E0570379}">
      <dgm:prSet/>
      <dgm:spPr/>
      <dgm:t>
        <a:bodyPr/>
        <a:lstStyle/>
        <a:p>
          <a:endParaRPr lang="en-US"/>
        </a:p>
      </dgm:t>
    </dgm:pt>
    <dgm:pt modelId="{6866A875-9E37-4E18-A31F-A8D255BADE3F}">
      <dgm:prSet custT="1"/>
      <dgm:spPr/>
      <dgm:t>
        <a:bodyPr/>
        <a:lstStyle/>
        <a:p>
          <a:r>
            <a:rPr lang="en-US" sz="1600" dirty="0"/>
            <a:t>holiday gift program</a:t>
          </a:r>
        </a:p>
      </dgm:t>
    </dgm:pt>
    <dgm:pt modelId="{30490BAE-DFD5-465B-A20D-2C0778AAA1DF}" type="parTrans" cxnId="{E15C668A-9D5C-4C7E-A44E-235B8E2B3D08}">
      <dgm:prSet/>
      <dgm:spPr/>
      <dgm:t>
        <a:bodyPr/>
        <a:lstStyle/>
        <a:p>
          <a:endParaRPr lang="en-US"/>
        </a:p>
      </dgm:t>
    </dgm:pt>
    <dgm:pt modelId="{4E538868-9D13-4A82-AA84-B9C98A79CFB6}" type="sibTrans" cxnId="{E15C668A-9D5C-4C7E-A44E-235B8E2B3D08}">
      <dgm:prSet/>
      <dgm:spPr/>
      <dgm:t>
        <a:bodyPr/>
        <a:lstStyle/>
        <a:p>
          <a:endParaRPr lang="en-US"/>
        </a:p>
      </dgm:t>
    </dgm:pt>
    <dgm:pt modelId="{F287209F-79FA-4D0B-A7E4-9CC9292042F6}" type="pres">
      <dgm:prSet presAssocID="{500EB61D-7C25-4AD6-8EB7-226E51B45FCE}" presName="diagram" presStyleCnt="0">
        <dgm:presLayoutVars>
          <dgm:dir/>
          <dgm:resizeHandles val="exact"/>
        </dgm:presLayoutVars>
      </dgm:prSet>
      <dgm:spPr/>
    </dgm:pt>
    <dgm:pt modelId="{C9C391C5-DEF7-40C8-8260-DDE0E5BF0211}" type="pres">
      <dgm:prSet presAssocID="{335A2E3F-3160-447A-94C3-B6C6EEDC98CC}" presName="arrow" presStyleLbl="node1" presStyleIdx="0" presStyleCnt="6" custScaleX="105327">
        <dgm:presLayoutVars>
          <dgm:bulletEnabled val="1"/>
        </dgm:presLayoutVars>
      </dgm:prSet>
      <dgm:spPr/>
    </dgm:pt>
    <dgm:pt modelId="{9DCB1DB5-D84C-401D-A1F4-D018C380651D}" type="pres">
      <dgm:prSet presAssocID="{A79C4793-C335-4D4D-8ED5-E65AD0EA126C}" presName="arrow" presStyleLbl="node1" presStyleIdx="1" presStyleCnt="6" custScaleX="85340" custRadScaleRad="105842" custRadScaleInc="-1640">
        <dgm:presLayoutVars>
          <dgm:bulletEnabled val="1"/>
        </dgm:presLayoutVars>
      </dgm:prSet>
      <dgm:spPr/>
    </dgm:pt>
    <dgm:pt modelId="{1CA93030-528F-4BDE-8995-A132F607440F}" type="pres">
      <dgm:prSet presAssocID="{25DD695D-F318-4CE2-A533-AAC3AE688499}" presName="arrow" presStyleLbl="node1" presStyleIdx="2" presStyleCnt="6" custScaleX="91958" custRadScaleRad="93429" custRadScaleInc="-7047">
        <dgm:presLayoutVars>
          <dgm:bulletEnabled val="1"/>
        </dgm:presLayoutVars>
      </dgm:prSet>
      <dgm:spPr/>
    </dgm:pt>
    <dgm:pt modelId="{C9869118-AFF1-4383-B1BD-5708FFAE724D}" type="pres">
      <dgm:prSet presAssocID="{94B71651-7F65-4B0B-8ED8-B854A02E7945}" presName="arrow" presStyleLbl="node1" presStyleIdx="3" presStyleCnt="6" custScaleX="94674" custRadScaleRad="90170" custRadScaleInc="-823">
        <dgm:presLayoutVars>
          <dgm:bulletEnabled val="1"/>
        </dgm:presLayoutVars>
      </dgm:prSet>
      <dgm:spPr/>
    </dgm:pt>
    <dgm:pt modelId="{84A5FBD2-EA02-4207-9C34-83B1CA8DE690}" type="pres">
      <dgm:prSet presAssocID="{94AD96ED-5442-4BC4-B5DD-8F8EDE1D1DD0}" presName="arrow" presStyleLbl="node1" presStyleIdx="4" presStyleCnt="6" custScaleX="92989" custRadScaleRad="97670" custRadScaleInc="5997">
        <dgm:presLayoutVars>
          <dgm:bulletEnabled val="1"/>
        </dgm:presLayoutVars>
      </dgm:prSet>
      <dgm:spPr/>
    </dgm:pt>
    <dgm:pt modelId="{3CA491FD-B335-433E-A0C8-D01A6FD627D8}" type="pres">
      <dgm:prSet presAssocID="{6866A875-9E37-4E18-A31F-A8D255BADE3F}" presName="arrow" presStyleLbl="node1" presStyleIdx="5" presStyleCnt="6" custScaleX="91831" custRadScaleRad="102631" custRadScaleInc="1874">
        <dgm:presLayoutVars>
          <dgm:bulletEnabled val="1"/>
        </dgm:presLayoutVars>
      </dgm:prSet>
      <dgm:spPr/>
    </dgm:pt>
  </dgm:ptLst>
  <dgm:cxnLst>
    <dgm:cxn modelId="{D4BBAB1F-BE1A-42D4-9532-0FC0A18A091A}" srcId="{500EB61D-7C25-4AD6-8EB7-226E51B45FCE}" destId="{335A2E3F-3160-447A-94C3-B6C6EEDC98CC}" srcOrd="0" destOrd="0" parTransId="{A7F8374C-956F-4BEB-9076-B2F56CF18FFB}" sibTransId="{5004F965-CEA5-41B0-A667-FC36E0ABCEDE}"/>
    <dgm:cxn modelId="{8FF77074-C3D2-4237-9D11-9389F3FB4E79}" type="presOf" srcId="{94B71651-7F65-4B0B-8ED8-B854A02E7945}" destId="{C9869118-AFF1-4383-B1BD-5708FFAE724D}" srcOrd="0" destOrd="0" presId="urn:microsoft.com/office/officeart/2005/8/layout/arrow5"/>
    <dgm:cxn modelId="{3F068E81-8F57-4BC4-9770-79201313245A}" srcId="{500EB61D-7C25-4AD6-8EB7-226E51B45FCE}" destId="{A79C4793-C335-4D4D-8ED5-E65AD0EA126C}" srcOrd="1" destOrd="0" parTransId="{20D663E6-C7FD-47D5-B39B-B0AAC8F11EAE}" sibTransId="{842D10EF-B5C8-4D8A-AFA4-01933C34D6F3}"/>
    <dgm:cxn modelId="{4C04078A-3A4A-471C-8EC1-B8B799F7B578}" srcId="{500EB61D-7C25-4AD6-8EB7-226E51B45FCE}" destId="{94B71651-7F65-4B0B-8ED8-B854A02E7945}" srcOrd="3" destOrd="0" parTransId="{28255B64-0B3F-4C2B-9474-160F38C3C551}" sibTransId="{961CD660-D3E0-48A9-B0CA-8865C80DEC67}"/>
    <dgm:cxn modelId="{E15C668A-9D5C-4C7E-A44E-235B8E2B3D08}" srcId="{500EB61D-7C25-4AD6-8EB7-226E51B45FCE}" destId="{6866A875-9E37-4E18-A31F-A8D255BADE3F}" srcOrd="5" destOrd="0" parTransId="{30490BAE-DFD5-465B-A20D-2C0778AAA1DF}" sibTransId="{4E538868-9D13-4A82-AA84-B9C98A79CFB6}"/>
    <dgm:cxn modelId="{10A2269D-53EF-4FDB-9C7C-A0D94039D343}" type="presOf" srcId="{A79C4793-C335-4D4D-8ED5-E65AD0EA126C}" destId="{9DCB1DB5-D84C-401D-A1F4-D018C380651D}" srcOrd="0" destOrd="0" presId="urn:microsoft.com/office/officeart/2005/8/layout/arrow5"/>
    <dgm:cxn modelId="{7E512AB0-91BF-4699-90F4-FF72CFC40D0A}" srcId="{500EB61D-7C25-4AD6-8EB7-226E51B45FCE}" destId="{25DD695D-F318-4CE2-A533-AAC3AE688499}" srcOrd="2" destOrd="0" parTransId="{C5C5E79F-F376-40D0-97B7-82DB1574C82B}" sibTransId="{817631D6-DB61-4277-B76F-A4DCB34B1FCD}"/>
    <dgm:cxn modelId="{43E7A4C2-C427-44E8-B91A-AB32849969DE}" type="presOf" srcId="{500EB61D-7C25-4AD6-8EB7-226E51B45FCE}" destId="{F287209F-79FA-4D0B-A7E4-9CC9292042F6}" srcOrd="0" destOrd="0" presId="urn:microsoft.com/office/officeart/2005/8/layout/arrow5"/>
    <dgm:cxn modelId="{2E6D94CF-A1EF-4DA7-982A-97DD31967F90}" type="presOf" srcId="{25DD695D-F318-4CE2-A533-AAC3AE688499}" destId="{1CA93030-528F-4BDE-8995-A132F607440F}" srcOrd="0" destOrd="0" presId="urn:microsoft.com/office/officeart/2005/8/layout/arrow5"/>
    <dgm:cxn modelId="{F539F2DF-7EC9-4ACA-AA2F-9F82B9F1DBAA}" type="presOf" srcId="{6866A875-9E37-4E18-A31F-A8D255BADE3F}" destId="{3CA491FD-B335-433E-A0C8-D01A6FD627D8}" srcOrd="0" destOrd="0" presId="urn:microsoft.com/office/officeart/2005/8/layout/arrow5"/>
    <dgm:cxn modelId="{2267B8E4-35A0-4EF6-99DE-CF32DA31F24B}" type="presOf" srcId="{335A2E3F-3160-447A-94C3-B6C6EEDC98CC}" destId="{C9C391C5-DEF7-40C8-8260-DDE0E5BF0211}" srcOrd="0" destOrd="0" presId="urn:microsoft.com/office/officeart/2005/8/layout/arrow5"/>
    <dgm:cxn modelId="{58F9D0E6-612C-4EF2-B037-3772E0570379}" srcId="{500EB61D-7C25-4AD6-8EB7-226E51B45FCE}" destId="{94AD96ED-5442-4BC4-B5DD-8F8EDE1D1DD0}" srcOrd="4" destOrd="0" parTransId="{CCEAB323-00ED-40F8-A7D7-F7E62441ADF2}" sibTransId="{862BE270-E9FE-453D-B507-12A0A608D621}"/>
    <dgm:cxn modelId="{BBB5D6E9-B088-4639-9313-43FA43E6F079}" type="presOf" srcId="{94AD96ED-5442-4BC4-B5DD-8F8EDE1D1DD0}" destId="{84A5FBD2-EA02-4207-9C34-83B1CA8DE690}" srcOrd="0" destOrd="0" presId="urn:microsoft.com/office/officeart/2005/8/layout/arrow5"/>
    <dgm:cxn modelId="{AE62ED36-30D5-463B-B52C-4F9F802C9E5F}" type="presParOf" srcId="{F287209F-79FA-4D0B-A7E4-9CC9292042F6}" destId="{C9C391C5-DEF7-40C8-8260-DDE0E5BF0211}" srcOrd="0" destOrd="0" presId="urn:microsoft.com/office/officeart/2005/8/layout/arrow5"/>
    <dgm:cxn modelId="{00F59DAF-2CB4-4ADD-8540-A0B00347C8B2}" type="presParOf" srcId="{F287209F-79FA-4D0B-A7E4-9CC9292042F6}" destId="{9DCB1DB5-D84C-401D-A1F4-D018C380651D}" srcOrd="1" destOrd="0" presId="urn:microsoft.com/office/officeart/2005/8/layout/arrow5"/>
    <dgm:cxn modelId="{8D567265-7A02-456D-BE9A-744FF0E03ACA}" type="presParOf" srcId="{F287209F-79FA-4D0B-A7E4-9CC9292042F6}" destId="{1CA93030-528F-4BDE-8995-A132F607440F}" srcOrd="2" destOrd="0" presId="urn:microsoft.com/office/officeart/2005/8/layout/arrow5"/>
    <dgm:cxn modelId="{8355B04A-BDC7-484F-A55D-E14D2FB2D5EE}" type="presParOf" srcId="{F287209F-79FA-4D0B-A7E4-9CC9292042F6}" destId="{C9869118-AFF1-4383-B1BD-5708FFAE724D}" srcOrd="3" destOrd="0" presId="urn:microsoft.com/office/officeart/2005/8/layout/arrow5"/>
    <dgm:cxn modelId="{3C2171DB-D9D4-477E-A7E7-368C9F1389FF}" type="presParOf" srcId="{F287209F-79FA-4D0B-A7E4-9CC9292042F6}" destId="{84A5FBD2-EA02-4207-9C34-83B1CA8DE690}" srcOrd="4" destOrd="0" presId="urn:microsoft.com/office/officeart/2005/8/layout/arrow5"/>
    <dgm:cxn modelId="{BF86849A-4253-483D-977E-2B04D5AF7152}" type="presParOf" srcId="{F287209F-79FA-4D0B-A7E4-9CC9292042F6}" destId="{3CA491FD-B335-433E-A0C8-D01A6FD627D8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391C5-DEF7-40C8-8260-DDE0E5BF0211}">
      <dsp:nvSpPr>
        <dsp:cNvPr id="0" name=""/>
        <dsp:cNvSpPr/>
      </dsp:nvSpPr>
      <dsp:spPr>
        <a:xfrm>
          <a:off x="1825904" y="728"/>
          <a:ext cx="1622300" cy="154025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Food pantry</a:t>
          </a:r>
        </a:p>
      </dsp:txBody>
      <dsp:txXfrm>
        <a:off x="2231479" y="728"/>
        <a:ext cx="811150" cy="1270707"/>
      </dsp:txXfrm>
    </dsp:sp>
    <dsp:sp modelId="{9DCB1DB5-D84C-401D-A1F4-D018C380651D}">
      <dsp:nvSpPr>
        <dsp:cNvPr id="0" name=""/>
        <dsp:cNvSpPr/>
      </dsp:nvSpPr>
      <dsp:spPr>
        <a:xfrm rot="3600000">
          <a:off x="3456385" y="741332"/>
          <a:ext cx="1314450" cy="154025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furniture donation</a:t>
          </a:r>
        </a:p>
      </dsp:txBody>
      <dsp:txXfrm rot="-5400000">
        <a:off x="3558105" y="1125338"/>
        <a:ext cx="1310222" cy="657225"/>
      </dsp:txXfrm>
    </dsp:sp>
    <dsp:sp modelId="{1CA93030-528F-4BDE-8995-A132F607440F}">
      <dsp:nvSpPr>
        <dsp:cNvPr id="0" name=""/>
        <dsp:cNvSpPr/>
      </dsp:nvSpPr>
      <dsp:spPr>
        <a:xfrm rot="7200000">
          <a:off x="3297960" y="2288992"/>
          <a:ext cx="1416384" cy="154025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summer camp</a:t>
          </a:r>
        </a:p>
      </dsp:txBody>
      <dsp:txXfrm rot="-5400000">
        <a:off x="3467290" y="2766988"/>
        <a:ext cx="1292384" cy="708192"/>
      </dsp:txXfrm>
    </dsp:sp>
    <dsp:sp modelId="{C9869118-AFF1-4383-B1BD-5708FFAE724D}">
      <dsp:nvSpPr>
        <dsp:cNvPr id="0" name=""/>
        <dsp:cNvSpPr/>
      </dsp:nvSpPr>
      <dsp:spPr>
        <a:xfrm rot="10800000">
          <a:off x="1920591" y="3095209"/>
          <a:ext cx="1458217" cy="154025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clothing closet</a:t>
          </a:r>
        </a:p>
      </dsp:txBody>
      <dsp:txXfrm rot="10800000">
        <a:off x="2285145" y="3350397"/>
        <a:ext cx="729109" cy="1285063"/>
      </dsp:txXfrm>
    </dsp:sp>
    <dsp:sp modelId="{84A5FBD2-EA02-4207-9C34-83B1CA8DE690}">
      <dsp:nvSpPr>
        <dsp:cNvPr id="0" name=""/>
        <dsp:cNvSpPr/>
      </dsp:nvSpPr>
      <dsp:spPr>
        <a:xfrm rot="14400000">
          <a:off x="497361" y="2334692"/>
          <a:ext cx="1432264" cy="154025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diaper donation</a:t>
          </a:r>
        </a:p>
      </dsp:txBody>
      <dsp:txXfrm rot="5400000">
        <a:off x="460158" y="2809413"/>
        <a:ext cx="1289605" cy="716132"/>
      </dsp:txXfrm>
    </dsp:sp>
    <dsp:sp modelId="{3CA491FD-B335-433E-A0C8-D01A6FD627D8}">
      <dsp:nvSpPr>
        <dsp:cNvPr id="0" name=""/>
        <dsp:cNvSpPr/>
      </dsp:nvSpPr>
      <dsp:spPr>
        <a:xfrm rot="18000000">
          <a:off x="500190" y="764724"/>
          <a:ext cx="1414428" cy="154025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holiday gift program</a:t>
          </a:r>
        </a:p>
      </dsp:txBody>
      <dsp:txXfrm rot="5400000">
        <a:off x="453860" y="1119361"/>
        <a:ext cx="1292726" cy="707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F3D708-9684-4ABE-ADE3-4E36FA6472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EAA0D-38DB-4DBE-930E-C9873578D0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92D82-FA24-47DC-B6E1-7D16CF17174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625FA-988B-4AAC-89C3-39A10CF7A8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8BB2D-56C3-414D-8444-266B026422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5D005-20C4-4DF1-9D4C-65F0F1FB7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51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62ABB-F8E0-402D-82E5-A0902823F88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00B1F-D28A-4FE5-B03E-1D9AAFDF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bitly.com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36214-2FB2-4451-B2AB-935A0E8945F7}"/>
              </a:ext>
            </a:extLst>
          </p:cNvPr>
          <p:cNvSpPr/>
          <p:nvPr userDrawn="1"/>
        </p:nvSpPr>
        <p:spPr>
          <a:xfrm>
            <a:off x="-88322" y="10638841"/>
            <a:ext cx="1902898" cy="1379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D98F0-1262-415D-9A94-DACE415D2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25" y="505493"/>
            <a:ext cx="7462151" cy="55258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16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5072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2652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D38EF1D-E027-4E98-8CCF-BDDC842B8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39" y="7516794"/>
            <a:ext cx="1065761" cy="25416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3A15F-FF06-43D1-BC2C-B859E9105C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1317" y="2791672"/>
            <a:ext cx="6565322" cy="6954731"/>
          </a:xfrm>
        </p:spPr>
        <p:txBody>
          <a:bodyPr anchor="ctr"/>
          <a:lstStyle>
            <a:lvl1pPr>
              <a:spcAft>
                <a:spcPts val="765"/>
              </a:spcAft>
              <a:defRPr/>
            </a:lvl1pPr>
            <a:lvl2pPr>
              <a:spcAft>
                <a:spcPts val="765"/>
              </a:spcAft>
              <a:defRPr/>
            </a:lvl2pPr>
            <a:lvl3pPr>
              <a:spcAft>
                <a:spcPts val="765"/>
              </a:spcAft>
              <a:defRPr/>
            </a:lvl3pPr>
            <a:lvl4pPr>
              <a:spcAft>
                <a:spcPts val="765"/>
              </a:spcAft>
              <a:defRPr/>
            </a:lvl4pPr>
            <a:lvl5pPr>
              <a:spcAft>
                <a:spcPts val="765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A118E-69A4-461E-B3EF-BB5B25317072}"/>
              </a:ext>
            </a:extLst>
          </p:cNvPr>
          <p:cNvSpPr/>
          <p:nvPr userDrawn="1"/>
        </p:nvSpPr>
        <p:spPr>
          <a:xfrm>
            <a:off x="0" y="1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73DC5D-0F96-4C1D-BA61-92F0A9B45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27" y="311997"/>
            <a:ext cx="7032526" cy="1944159"/>
          </a:xfrm>
          <a:solidFill>
            <a:schemeClr val="accent1"/>
          </a:solidFill>
        </p:spPr>
        <p:txBody>
          <a:bodyPr/>
          <a:lstStyle>
            <a:lvl1pPr>
              <a:defRPr>
                <a:latin typeface="Omnes Semibold" pitchFamily="50" charset="0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6681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ing Thi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44A58-A23D-432E-B1E7-F56FB854C8CB}"/>
              </a:ext>
            </a:extLst>
          </p:cNvPr>
          <p:cNvSpPr/>
          <p:nvPr userDrawn="1"/>
        </p:nvSpPr>
        <p:spPr>
          <a:xfrm>
            <a:off x="0" y="-12806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57EA98-3606-411A-A2B0-B03725307BB7}"/>
              </a:ext>
            </a:extLst>
          </p:cNvPr>
          <p:cNvSpPr txBox="1">
            <a:spLocks/>
          </p:cNvSpPr>
          <p:nvPr userDrawn="1"/>
        </p:nvSpPr>
        <p:spPr>
          <a:xfrm>
            <a:off x="534353" y="254953"/>
            <a:ext cx="6703695" cy="1944159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Using This Template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D0BE7-84C7-437A-BA28-C9387519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8" t="42282" r="64064" b="7368"/>
          <a:stretch/>
        </p:blipFill>
        <p:spPr>
          <a:xfrm>
            <a:off x="4738863" y="3429930"/>
            <a:ext cx="2670484" cy="50644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8A28A8-140B-4528-8D64-897D34773A49}"/>
              </a:ext>
            </a:extLst>
          </p:cNvPr>
          <p:cNvSpPr/>
          <p:nvPr userDrawn="1"/>
        </p:nvSpPr>
        <p:spPr>
          <a:xfrm>
            <a:off x="534352" y="2734628"/>
            <a:ext cx="3998695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166" lvl="0" indent="-18216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75"/>
              <a:t>Each Webinar Must Include the following slides loaded as Layouts:</a:t>
            </a:r>
          </a:p>
          <a:p>
            <a:pPr marL="510064" lvl="1" indent="-218599">
              <a:buClr>
                <a:schemeClr val="accent1"/>
              </a:buClr>
              <a:buFont typeface="+mj-lt"/>
              <a:buAutoNum type="arabicPeriod"/>
            </a:pPr>
            <a:r>
              <a:rPr lang="en-US" sz="1275"/>
              <a:t>Title Slide</a:t>
            </a:r>
          </a:p>
          <a:p>
            <a:pPr marL="510064" lvl="1" indent="-218599">
              <a:buClr>
                <a:schemeClr val="accent1"/>
              </a:buClr>
              <a:buFont typeface="+mj-lt"/>
              <a:buAutoNum type="arabicPeriod"/>
            </a:pPr>
            <a:r>
              <a:rPr lang="en-US" sz="1275"/>
              <a:t>Housekeeping</a:t>
            </a:r>
          </a:p>
          <a:p>
            <a:pPr marL="510064" lvl="1" indent="-218599">
              <a:buClr>
                <a:schemeClr val="accent1"/>
              </a:buClr>
              <a:buFont typeface="+mj-lt"/>
              <a:buAutoNum type="arabicPeriod"/>
            </a:pPr>
            <a:r>
              <a:rPr lang="en-US" sz="1275"/>
              <a:t>Presenter (format based on # of Presenters)</a:t>
            </a:r>
          </a:p>
          <a:p>
            <a:pPr marL="510064" lvl="1" indent="-218599">
              <a:buClr>
                <a:schemeClr val="accent1"/>
              </a:buClr>
              <a:buFont typeface="+mj-lt"/>
              <a:buAutoNum type="arabicPeriod"/>
            </a:pPr>
            <a:r>
              <a:rPr lang="en-US" sz="1275"/>
              <a:t>What You’ll Learn Today</a:t>
            </a:r>
          </a:p>
          <a:p>
            <a:pPr marL="510064" lvl="1" indent="-218599">
              <a:buClr>
                <a:schemeClr val="accent1"/>
              </a:buClr>
              <a:buFont typeface="+mj-lt"/>
              <a:buAutoNum type="arabicPeriod"/>
            </a:pPr>
            <a:r>
              <a:rPr lang="en-US" sz="1275"/>
              <a:t>For More Information</a:t>
            </a:r>
          </a:p>
          <a:p>
            <a:pPr marL="182166" lvl="0" indent="-18216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75"/>
              <a:t>Between 4 and 5, you will add your presentation</a:t>
            </a:r>
          </a:p>
          <a:p>
            <a:pPr marL="182166" lvl="0" indent="-18216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75"/>
              <a:t>Best Practices for Presenters and this slide (Using this Template) are included for reference and should be deleted for the final presentation</a:t>
            </a:r>
          </a:p>
          <a:p>
            <a:pPr marL="182166" lvl="0" indent="-18216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75"/>
              <a:t>To change the layout of a slide, right click on it in the view panel, click on Layout, and then select your preferred slide layout</a:t>
            </a:r>
          </a:p>
        </p:txBody>
      </p:sp>
    </p:spTree>
    <p:extLst>
      <p:ext uri="{BB962C8B-B14F-4D97-AF65-F5344CB8AC3E}">
        <p14:creationId xmlns:p14="http://schemas.microsoft.com/office/powerpoint/2010/main" val="289771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t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44A58-A23D-432E-B1E7-F56FB854C8CB}"/>
              </a:ext>
            </a:extLst>
          </p:cNvPr>
          <p:cNvSpPr/>
          <p:nvPr userDrawn="1"/>
        </p:nvSpPr>
        <p:spPr>
          <a:xfrm>
            <a:off x="0" y="-12806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>
              <a:solidFill>
                <a:schemeClr val="accent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221ACE-674D-482D-A47F-08BB8905A1F2}"/>
              </a:ext>
            </a:extLst>
          </p:cNvPr>
          <p:cNvSpPr txBox="1">
            <a:spLocks/>
          </p:cNvSpPr>
          <p:nvPr userDrawn="1"/>
        </p:nvSpPr>
        <p:spPr>
          <a:xfrm>
            <a:off x="534353" y="254953"/>
            <a:ext cx="6703695" cy="1944159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Best Practices for Presenters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A69A0-A9AC-4CE6-93DF-F437979502B2}"/>
              </a:ext>
            </a:extLst>
          </p:cNvPr>
          <p:cNvSpPr/>
          <p:nvPr userDrawn="1"/>
        </p:nvSpPr>
        <p:spPr>
          <a:xfrm>
            <a:off x="534353" y="2734628"/>
            <a:ext cx="6703695" cy="28392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4331" lvl="0" indent="-36433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50"/>
              <a:t>Use the 1-5-5 guideline for slides</a:t>
            </a:r>
          </a:p>
          <a:p>
            <a:pPr marL="655796" lvl="1" indent="-36433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50"/>
              <a:t>1 main idea - 5 bullets - 5 words per bullet</a:t>
            </a:r>
          </a:p>
          <a:p>
            <a:pPr marL="364331" lvl="0" indent="-36433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50"/>
              <a:t>Be considerate of small screens</a:t>
            </a:r>
          </a:p>
          <a:p>
            <a:pPr marL="655796" lvl="1" indent="-36433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50"/>
              <a:t>Limit number of images on slide to 2</a:t>
            </a:r>
          </a:p>
          <a:p>
            <a:pPr marL="655796" lvl="1" indent="-36433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50"/>
              <a:t>Ensure text and graphs are large and legible</a:t>
            </a:r>
          </a:p>
          <a:p>
            <a:pPr marL="364331" lvl="0" indent="-36433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50"/>
              <a:t>Use a URL shortener (ex. </a:t>
            </a:r>
            <a:r>
              <a:rPr lang="en-US" sz="2550">
                <a:hlinkClick r:id="rId2"/>
              </a:rPr>
              <a:t>Bit.ly</a:t>
            </a:r>
            <a:r>
              <a:rPr lang="en-US" sz="2550"/>
              <a:t>) for easy to copy links</a:t>
            </a:r>
          </a:p>
        </p:txBody>
      </p:sp>
    </p:spTree>
    <p:extLst>
      <p:ext uri="{BB962C8B-B14F-4D97-AF65-F5344CB8AC3E}">
        <p14:creationId xmlns:p14="http://schemas.microsoft.com/office/powerpoint/2010/main" val="243135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72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F0F4A-64ED-4B9C-91DA-0F562933B8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2025" y="8026088"/>
            <a:ext cx="7248351" cy="1379657"/>
          </a:xfrm>
          <a:solidFill>
            <a:schemeClr val="bg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2040">
                <a:solidFill>
                  <a:schemeClr val="tx2"/>
                </a:solidFill>
              </a:defRPr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C731CA-357A-4498-BE31-4171566F667D}"/>
              </a:ext>
            </a:extLst>
          </p:cNvPr>
          <p:cNvSpPr/>
          <p:nvPr userDrawn="1"/>
        </p:nvSpPr>
        <p:spPr>
          <a:xfrm>
            <a:off x="-88322" y="10638841"/>
            <a:ext cx="1902898" cy="1379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C993A-54F8-4CC3-B9B3-6D9D1E899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25" y="505493"/>
            <a:ext cx="7462151" cy="552589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B26BD-2457-4001-AE63-E7272B170F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2025" y="5765154"/>
            <a:ext cx="7248351" cy="2240301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sz="382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SESSION TITLE</a:t>
            </a:r>
          </a:p>
        </p:txBody>
      </p:sp>
    </p:spTree>
    <p:extLst>
      <p:ext uri="{BB962C8B-B14F-4D97-AF65-F5344CB8AC3E}">
        <p14:creationId xmlns:p14="http://schemas.microsoft.com/office/powerpoint/2010/main" val="1666401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44A58-A23D-432E-B1E7-F56FB854C8CB}"/>
              </a:ext>
            </a:extLst>
          </p:cNvPr>
          <p:cNvSpPr/>
          <p:nvPr userDrawn="1"/>
        </p:nvSpPr>
        <p:spPr>
          <a:xfrm>
            <a:off x="0" y="3817035"/>
            <a:ext cx="7772400" cy="6241366"/>
          </a:xfrm>
          <a:prstGeom prst="rect">
            <a:avLst/>
          </a:prstGeom>
          <a:solidFill>
            <a:srgbClr val="472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A69A0-A9AC-4CE6-93DF-F437979502B2}"/>
              </a:ext>
            </a:extLst>
          </p:cNvPr>
          <p:cNvSpPr/>
          <p:nvPr userDrawn="1"/>
        </p:nvSpPr>
        <p:spPr>
          <a:xfrm>
            <a:off x="161425" y="4305415"/>
            <a:ext cx="731278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4331" lvl="0" indent="-364331"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en-US" sz="2550">
                <a:solidFill>
                  <a:schemeClr val="bg1"/>
                </a:solidFill>
              </a:rPr>
              <a:t>Attendees are on mute. </a:t>
            </a:r>
          </a:p>
          <a:p>
            <a:pPr marL="364331" lvl="0" indent="-364331">
              <a:buClr>
                <a:schemeClr val="accent1"/>
              </a:buClr>
              <a:buFontTx/>
              <a:buBlip>
                <a:blip r:embed="rId2"/>
              </a:buBlip>
            </a:pPr>
            <a:r>
              <a:rPr lang="en-US" sz="2550">
                <a:solidFill>
                  <a:schemeClr val="bg1"/>
                </a:solidFill>
              </a:rPr>
              <a:t>Please use the chat box to submit your questions.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221ACE-674D-482D-A47F-08BB8905A1F2}"/>
              </a:ext>
            </a:extLst>
          </p:cNvPr>
          <p:cNvSpPr txBox="1">
            <a:spLocks/>
          </p:cNvSpPr>
          <p:nvPr userDrawn="1"/>
        </p:nvSpPr>
        <p:spPr>
          <a:xfrm>
            <a:off x="2518727" y="1144986"/>
            <a:ext cx="4972672" cy="1944159"/>
          </a:xfrm>
          <a:prstGeom prst="rect">
            <a:avLst/>
          </a:prstGeom>
        </p:spPr>
        <p:txBody>
          <a:bodyPr vert="horz" lIns="58293" tIns="29146" rIns="58293" bIns="291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8">
                <a:solidFill>
                  <a:schemeClr val="accent1"/>
                </a:solidFill>
              </a:rPr>
              <a:t>Housekeeping Reminders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4746CC-73B9-46E3-8DB4-6B4214D24F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r="13750" b="13943"/>
          <a:stretch/>
        </p:blipFill>
        <p:spPr bwMode="auto">
          <a:xfrm>
            <a:off x="281002" y="314608"/>
            <a:ext cx="2237725" cy="31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2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44A58-A23D-432E-B1E7-F56FB854C8CB}"/>
              </a:ext>
            </a:extLst>
          </p:cNvPr>
          <p:cNvSpPr/>
          <p:nvPr userDrawn="1"/>
        </p:nvSpPr>
        <p:spPr>
          <a:xfrm>
            <a:off x="0" y="-12806"/>
            <a:ext cx="1766726" cy="10071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3A15F-FF06-43D1-BC2C-B859E9105C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52357" y="1114162"/>
            <a:ext cx="5085691" cy="8050159"/>
          </a:xfrm>
        </p:spPr>
        <p:txBody>
          <a:bodyPr/>
          <a:lstStyle/>
          <a:p>
            <a:pPr lvl="0"/>
            <a:r>
              <a:rPr lang="en-US"/>
              <a:t>Click to provide overview of the key take-aways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2F931E-20F8-403F-BB0B-EB4E727C461A}"/>
              </a:ext>
            </a:extLst>
          </p:cNvPr>
          <p:cNvSpPr txBox="1">
            <a:spLocks/>
          </p:cNvSpPr>
          <p:nvPr userDrawn="1"/>
        </p:nvSpPr>
        <p:spPr>
          <a:xfrm>
            <a:off x="143490" y="268225"/>
            <a:ext cx="1479745" cy="6837995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What You’ll Learn Today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1BF2A-15D9-486D-9F63-817097CC6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9" y="7551120"/>
            <a:ext cx="902928" cy="20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4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'll Learn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7240B38-039E-488D-9334-3E17ED168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53" y="6750360"/>
            <a:ext cx="1387147" cy="33080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244A58-A23D-432E-B1E7-F56FB854C8CB}"/>
              </a:ext>
            </a:extLst>
          </p:cNvPr>
          <p:cNvSpPr/>
          <p:nvPr userDrawn="1"/>
        </p:nvSpPr>
        <p:spPr>
          <a:xfrm>
            <a:off x="0" y="-12806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3A15F-FF06-43D1-BC2C-B859E9105C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4353" y="2794000"/>
            <a:ext cx="5850900" cy="6370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provide overview of the key take-aways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57EA98-3606-411A-A2B0-B03725307BB7}"/>
              </a:ext>
            </a:extLst>
          </p:cNvPr>
          <p:cNvSpPr txBox="1">
            <a:spLocks/>
          </p:cNvSpPr>
          <p:nvPr userDrawn="1"/>
        </p:nvSpPr>
        <p:spPr>
          <a:xfrm>
            <a:off x="534353" y="254953"/>
            <a:ext cx="6703695" cy="1944159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442"/>
              <a:t>What You’ll Learn Today</a:t>
            </a:r>
          </a:p>
        </p:txBody>
      </p:sp>
    </p:spTree>
    <p:extLst>
      <p:ext uri="{BB962C8B-B14F-4D97-AF65-F5344CB8AC3E}">
        <p14:creationId xmlns:p14="http://schemas.microsoft.com/office/powerpoint/2010/main" val="3369204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1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A577F4-4DF4-4092-9983-94B514145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3703" y="1695745"/>
            <a:ext cx="2331720" cy="402336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42DD99D-7902-4692-BC23-68A80A129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703" y="6254620"/>
            <a:ext cx="2331720" cy="245639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58747-CC79-4249-81EF-4866C8AE5FC5}"/>
              </a:ext>
            </a:extLst>
          </p:cNvPr>
          <p:cNvSpPr/>
          <p:nvPr userDrawn="1"/>
        </p:nvSpPr>
        <p:spPr>
          <a:xfrm>
            <a:off x="0" y="-12806"/>
            <a:ext cx="1766726" cy="10071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6152F2-9E72-4343-9D95-6D75A9193A0F}"/>
              </a:ext>
            </a:extLst>
          </p:cNvPr>
          <p:cNvSpPr txBox="1">
            <a:spLocks/>
          </p:cNvSpPr>
          <p:nvPr userDrawn="1"/>
        </p:nvSpPr>
        <p:spPr>
          <a:xfrm>
            <a:off x="143490" y="268225"/>
            <a:ext cx="1479745" cy="6837995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Who You’ll Hear From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BA6020-CF97-401B-9F5B-0A7B2743A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9" y="7551120"/>
            <a:ext cx="902928" cy="20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00545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A577F4-4DF4-4092-9983-94B514145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34569" y="1471187"/>
            <a:ext cx="2331720" cy="402336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B41DCC4-4F87-4755-B4C3-46CB712858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0242" y="1471187"/>
            <a:ext cx="2331720" cy="402336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83847E-FE2D-4137-82A0-B9376261EF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0242" y="6030060"/>
            <a:ext cx="2331720" cy="245639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42DD99D-7902-4692-BC23-68A80A129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4569" y="6030060"/>
            <a:ext cx="2331720" cy="245639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FC9EC-6541-4251-83D5-E309C13697CD}"/>
              </a:ext>
            </a:extLst>
          </p:cNvPr>
          <p:cNvSpPr/>
          <p:nvPr userDrawn="1"/>
        </p:nvSpPr>
        <p:spPr>
          <a:xfrm>
            <a:off x="0" y="-12806"/>
            <a:ext cx="1766726" cy="10071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144BC5F-F7FB-44B3-AEE9-18951B4D2AD6}"/>
              </a:ext>
            </a:extLst>
          </p:cNvPr>
          <p:cNvSpPr txBox="1">
            <a:spLocks/>
          </p:cNvSpPr>
          <p:nvPr userDrawn="1"/>
        </p:nvSpPr>
        <p:spPr>
          <a:xfrm>
            <a:off x="143490" y="268225"/>
            <a:ext cx="1479745" cy="6837995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Who You’ll Hear From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61C72-28F6-4D14-AD18-7EBD818FD9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9" y="7551120"/>
            <a:ext cx="902928" cy="20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75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A577F4-4DF4-4092-9983-94B514145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0648" y="2145793"/>
            <a:ext cx="1582028" cy="3493182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B41DCC4-4F87-4755-B4C3-46CB712858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86200" y="2145793"/>
            <a:ext cx="1582028" cy="3493182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83847E-FE2D-4137-82A0-B9376261EF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6200" y="5973896"/>
            <a:ext cx="1582029" cy="2733067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42DD99D-7902-4692-BC23-68A80A129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0648" y="5973897"/>
            <a:ext cx="1582029" cy="2733067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082E5B6-7043-44A3-BF6D-E033177772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01752" y="2145793"/>
            <a:ext cx="1582028" cy="3493182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66A5DAE-3ED6-49A9-BD36-F57C6E5663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1752" y="5973896"/>
            <a:ext cx="1582029" cy="2733067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BEE37C-87E8-4174-BC2C-B005E1505201}"/>
              </a:ext>
            </a:extLst>
          </p:cNvPr>
          <p:cNvSpPr/>
          <p:nvPr userDrawn="1"/>
        </p:nvSpPr>
        <p:spPr>
          <a:xfrm>
            <a:off x="0" y="-12806"/>
            <a:ext cx="1766726" cy="10071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643CB22-6D9C-4768-A6E5-4D3F30281D05}"/>
              </a:ext>
            </a:extLst>
          </p:cNvPr>
          <p:cNvSpPr txBox="1">
            <a:spLocks/>
          </p:cNvSpPr>
          <p:nvPr userDrawn="1"/>
        </p:nvSpPr>
        <p:spPr>
          <a:xfrm>
            <a:off x="143490" y="268225"/>
            <a:ext cx="1479745" cy="6837995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Who You’ll Hear From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2B7B0B-B409-470E-9C51-5C65F6BF5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9" y="7551120"/>
            <a:ext cx="902928" cy="20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7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4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A577F4-4DF4-4092-9983-94B514145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71520" y="214579"/>
            <a:ext cx="1899374" cy="301752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B41DCC4-4F87-4755-B4C3-46CB712858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32361" y="214579"/>
            <a:ext cx="1899374" cy="301752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83847E-FE2D-4137-82A0-B9376261EF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2362" y="3446678"/>
            <a:ext cx="1899373" cy="147523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42DD99D-7902-4692-BC23-68A80A129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71521" y="3446678"/>
            <a:ext cx="1899373" cy="147523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D44ACDC-8C74-4799-B07C-25479DED19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1520" y="5136490"/>
            <a:ext cx="1899374" cy="301752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6E44D67-700D-4409-966E-4A111DD063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2361" y="5136490"/>
            <a:ext cx="1899374" cy="3017520"/>
          </a:xfrm>
          <a:ln w="2857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E6DAD8-A6E9-43F3-8B7D-699767B63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2361" y="8368589"/>
            <a:ext cx="1899373" cy="147523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0B5B1BF-2910-4F75-8ABD-1BD0E3DF3A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1521" y="8368589"/>
            <a:ext cx="1899373" cy="1475232"/>
          </a:xfrm>
        </p:spPr>
        <p:txBody>
          <a:bodyPr>
            <a:noAutofit/>
          </a:bodyPr>
          <a:lstStyle>
            <a:lvl1pPr marL="0" indent="0">
              <a:buNone/>
              <a:defRPr sz="1530" b="1">
                <a:solidFill>
                  <a:schemeClr val="tx2"/>
                </a:solidFill>
              </a:defRPr>
            </a:lvl1pPr>
            <a:lvl2pPr marL="291465" indent="0">
              <a:buNone/>
              <a:defRPr sz="1785" b="1">
                <a:solidFill>
                  <a:schemeClr val="tx2"/>
                </a:solidFill>
              </a:defRPr>
            </a:lvl2pPr>
            <a:lvl3pPr marL="582930" indent="0">
              <a:buNone/>
              <a:defRPr sz="1530" b="1">
                <a:solidFill>
                  <a:schemeClr val="tx2"/>
                </a:solidFill>
              </a:defRPr>
            </a:lvl3pPr>
            <a:lvl4pPr marL="874395" indent="0">
              <a:buNone/>
              <a:defRPr sz="1275" b="1">
                <a:solidFill>
                  <a:schemeClr val="tx2"/>
                </a:solidFill>
              </a:defRPr>
            </a:lvl4pPr>
            <a:lvl5pPr marL="1165860" indent="0">
              <a:buNone/>
              <a:defRPr sz="1275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Presenter Information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CC2681-1789-42E6-83C2-66EF50DB8928}"/>
              </a:ext>
            </a:extLst>
          </p:cNvPr>
          <p:cNvSpPr/>
          <p:nvPr userDrawn="1"/>
        </p:nvSpPr>
        <p:spPr>
          <a:xfrm>
            <a:off x="0" y="-12806"/>
            <a:ext cx="1766726" cy="10071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5D642-29F8-4DC9-A5B6-E9B6CE62CB67}"/>
              </a:ext>
            </a:extLst>
          </p:cNvPr>
          <p:cNvSpPr txBox="1">
            <a:spLocks/>
          </p:cNvSpPr>
          <p:nvPr userDrawn="1"/>
        </p:nvSpPr>
        <p:spPr>
          <a:xfrm>
            <a:off x="143490" y="268225"/>
            <a:ext cx="1479745" cy="6837995"/>
          </a:xfrm>
          <a:prstGeom prst="rect">
            <a:avLst/>
          </a:prstGeom>
        </p:spPr>
        <p:txBody>
          <a:bodyPr vert="horz" lIns="58293" tIns="29146" rIns="58293" bIns="2914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42"/>
              <a:t>Who You’ll Hear From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879364-569B-4A99-8B7E-989AB91B0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9" y="7551120"/>
            <a:ext cx="902928" cy="20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44A58-A23D-432E-B1E7-F56FB854C8CB}"/>
              </a:ext>
            </a:extLst>
          </p:cNvPr>
          <p:cNvSpPr/>
          <p:nvPr userDrawn="1"/>
        </p:nvSpPr>
        <p:spPr>
          <a:xfrm>
            <a:off x="0" y="3817035"/>
            <a:ext cx="7772400" cy="6241366"/>
          </a:xfrm>
          <a:prstGeom prst="rect">
            <a:avLst/>
          </a:prstGeom>
          <a:solidFill>
            <a:srgbClr val="472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221ACE-674D-482D-A47F-08BB8905A1F2}"/>
              </a:ext>
            </a:extLst>
          </p:cNvPr>
          <p:cNvSpPr txBox="1">
            <a:spLocks/>
          </p:cNvSpPr>
          <p:nvPr userDrawn="1"/>
        </p:nvSpPr>
        <p:spPr>
          <a:xfrm>
            <a:off x="2518727" y="1144986"/>
            <a:ext cx="4972672" cy="1944159"/>
          </a:xfrm>
          <a:prstGeom prst="rect">
            <a:avLst/>
          </a:prstGeom>
        </p:spPr>
        <p:txBody>
          <a:bodyPr vert="horz" lIns="58293" tIns="29146" rIns="58293" bIns="291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25">
                <a:solidFill>
                  <a:schemeClr val="accent1"/>
                </a:solidFill>
              </a:rPr>
              <a:t>For More Information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4746CC-73B9-46E3-8DB4-6B4214D24F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r="13750" b="13943"/>
          <a:stretch/>
        </p:blipFill>
        <p:spPr bwMode="auto">
          <a:xfrm>
            <a:off x="281002" y="314608"/>
            <a:ext cx="2237725" cy="31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8B2701-7B53-4B45-B66A-6AF07D96C80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5365" y="5027257"/>
            <a:ext cx="3288089" cy="4484379"/>
          </a:xfrm>
        </p:spPr>
        <p:txBody>
          <a:bodyPr>
            <a:normAutofit/>
          </a:bodyPr>
          <a:lstStyle>
            <a:lvl1pPr marL="145733" indent="-145733">
              <a:buFontTx/>
              <a:buBlip>
                <a:blip r:embed="rId3"/>
              </a:buBlip>
              <a:defRPr sz="2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links to important resources (Use URL Shortener)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6E9F15-96C4-4D9D-8968-99BCE802C8B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934778" y="5027257"/>
            <a:ext cx="3304282" cy="4484379"/>
          </a:xfrm>
        </p:spPr>
        <p:txBody>
          <a:bodyPr>
            <a:noAutofit/>
          </a:bodyPr>
          <a:lstStyle>
            <a:lvl1pPr marL="364331" indent="-364331">
              <a:buFontTx/>
              <a:buBlip>
                <a:blip r:embed="rId3"/>
              </a:buBlip>
              <a:defRPr sz="2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your contact information (use info@familypromise.org if not comfortable sharing personal info)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A330C-3ED3-4269-BE05-2926E7CA4CEA}"/>
              </a:ext>
            </a:extLst>
          </p:cNvPr>
          <p:cNvSpPr txBox="1"/>
          <p:nvPr userDrawn="1"/>
        </p:nvSpPr>
        <p:spPr>
          <a:xfrm>
            <a:off x="535365" y="3909469"/>
            <a:ext cx="3288089" cy="52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5" b="1">
                <a:solidFill>
                  <a:schemeClr val="accent4"/>
                </a:solidFill>
              </a:rPr>
              <a:t>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9FC6FA-99E2-44F3-9390-E6B7F1C08886}"/>
              </a:ext>
            </a:extLst>
          </p:cNvPr>
          <p:cNvSpPr txBox="1"/>
          <p:nvPr userDrawn="1"/>
        </p:nvSpPr>
        <p:spPr>
          <a:xfrm>
            <a:off x="3948947" y="3898743"/>
            <a:ext cx="3304282" cy="523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5" b="1">
                <a:solidFill>
                  <a:schemeClr val="accent4"/>
                </a:solidFill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284880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22536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E018809-867D-4B21-B45F-AF5A09FA2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53" y="6750360"/>
            <a:ext cx="1387147" cy="3308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877A58-77C8-4563-BD8A-969ADF8CC750}"/>
              </a:ext>
            </a:extLst>
          </p:cNvPr>
          <p:cNvSpPr/>
          <p:nvPr userDrawn="1"/>
        </p:nvSpPr>
        <p:spPr>
          <a:xfrm>
            <a:off x="0" y="1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</p:spTree>
    <p:extLst>
      <p:ext uri="{BB962C8B-B14F-4D97-AF65-F5344CB8AC3E}">
        <p14:creationId xmlns:p14="http://schemas.microsoft.com/office/powerpoint/2010/main" val="222405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FA44A04-BFDC-4C92-B917-ED9DDEBB5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53" y="6750360"/>
            <a:ext cx="1387147" cy="33080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A1B42-E02D-427F-BEF7-15575A0EA1A1}"/>
              </a:ext>
            </a:extLst>
          </p:cNvPr>
          <p:cNvSpPr/>
          <p:nvPr userDrawn="1"/>
        </p:nvSpPr>
        <p:spPr>
          <a:xfrm>
            <a:off x="0" y="1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</p:spTree>
    <p:extLst>
      <p:ext uri="{BB962C8B-B14F-4D97-AF65-F5344CB8AC3E}">
        <p14:creationId xmlns:p14="http://schemas.microsoft.com/office/powerpoint/2010/main" val="184115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514FF-3DDF-4BDD-9666-A03430386390}"/>
              </a:ext>
            </a:extLst>
          </p:cNvPr>
          <p:cNvSpPr/>
          <p:nvPr userDrawn="1"/>
        </p:nvSpPr>
        <p:spPr>
          <a:xfrm>
            <a:off x="0" y="1"/>
            <a:ext cx="7772400" cy="247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897F157-975D-40EB-959F-84247D9CA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62" y="6750359"/>
            <a:ext cx="1387147" cy="33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4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1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08452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96196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9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  <p:sldLayoutId id="2147483668" r:id="rId13"/>
    <p:sldLayoutId id="2147483665" r:id="rId14"/>
    <p:sldLayoutId id="2147483649" r:id="rId15"/>
    <p:sldLayoutId id="2147483664" r:id="rId16"/>
    <p:sldLayoutId id="2147483670" r:id="rId17"/>
    <p:sldLayoutId id="2147483667" r:id="rId18"/>
    <p:sldLayoutId id="2147483662" r:id="rId19"/>
    <p:sldLayoutId id="2147483660" r:id="rId20"/>
    <p:sldLayoutId id="2147483661" r:id="rId21"/>
    <p:sldLayoutId id="2147483663" r:id="rId22"/>
    <p:sldLayoutId id="2147483671" r:id="rId23"/>
  </p:sldLayoutIdLst>
  <p:hf sldNum="0" hdr="0" ftr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FBDA2-DFB9-41BD-9AF9-7C576007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EB61-0786-4D61-B9D1-553A8CBAD757}" type="datetime1">
              <a:rPr lang="en-US" smtClean="0"/>
              <a:t>6/7/2021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F663A-E7AE-4636-81D6-2E5722B1B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0" t="-1" r="18566" b="-5709"/>
          <a:stretch/>
        </p:blipFill>
        <p:spPr>
          <a:xfrm>
            <a:off x="2817497" y="0"/>
            <a:ext cx="4954904" cy="10654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DF844-4126-484F-9051-C346EF356279}"/>
              </a:ext>
            </a:extLst>
          </p:cNvPr>
          <p:cNvSpPr txBox="1"/>
          <p:nvPr/>
        </p:nvSpPr>
        <p:spPr>
          <a:xfrm>
            <a:off x="-1" y="0"/>
            <a:ext cx="2817497" cy="10064294"/>
          </a:xfrm>
          <a:prstGeom prst="rect">
            <a:avLst/>
          </a:prstGeom>
          <a:solidFill>
            <a:srgbClr val="472D5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Promise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More than Shelter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2443D-C2C8-4633-BFDB-C993C3584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1978" r="1917"/>
          <a:stretch/>
        </p:blipFill>
        <p:spPr>
          <a:xfrm>
            <a:off x="18416" y="7123224"/>
            <a:ext cx="2817497" cy="2195194"/>
          </a:xfrm>
          <a:prstGeom prst="rect">
            <a:avLst/>
          </a:prstGeom>
          <a:solidFill>
            <a:srgbClr val="472D5B"/>
          </a:solidFill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460C0A25-7E9D-4B74-8594-3A22143E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36" y="4782018"/>
            <a:ext cx="2308226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Berlin Sans FB Demi" panose="020E0802020502020306" pitchFamily="34" charset="0"/>
              </a:rPr>
              <a:t>Family Promise of Ontario County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Berlin Sans FB Demi" panose="020E0802020502020306" pitchFamily="34" charset="0"/>
              </a:rPr>
              <a:t>2020 Annual Report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6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C9375410-8B62-490F-A040-B04DAC80E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87374"/>
            <a:ext cx="7772401" cy="10815726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0A6EB756-4CB4-45FA-B1F4-1C27E53E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3585" y="1143000"/>
            <a:ext cx="12379569" cy="77724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5ED9D8F-9D41-4F0B-8B9B-073B8B46C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92948" y="1134289"/>
            <a:ext cx="7958296" cy="77724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E8AE2-3C3D-42D3-892E-BE890F2F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418" y="9732245"/>
            <a:ext cx="1073335" cy="37074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130D3-F116-4352-A0A5-4DBABC7C1625}" type="datetime1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6/7/2021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0FFB7-023F-43B7-83B6-215D1C5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4999" r="-368" b="30114"/>
          <a:stretch/>
        </p:blipFill>
        <p:spPr>
          <a:xfrm>
            <a:off x="170597" y="1446098"/>
            <a:ext cx="7404005" cy="1617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C5D5B-D8B8-45DE-9C25-3773CC1AB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753" y="3074129"/>
            <a:ext cx="4785775" cy="6169687"/>
          </a:xfrm>
          <a:prstGeom prst="rect">
            <a:avLst/>
          </a:prstGeom>
        </p:spPr>
      </p:pic>
      <p:sp>
        <p:nvSpPr>
          <p:cNvPr id="7" name="Block Arc 6">
            <a:extLst>
              <a:ext uri="{FF2B5EF4-FFF2-40B4-BE49-F238E27FC236}">
                <a16:creationId xmlns:a16="http://schemas.microsoft.com/office/drawing/2014/main" id="{C56E1D66-5E01-4637-811E-36A9BCB8B55D}"/>
              </a:ext>
            </a:extLst>
          </p:cNvPr>
          <p:cNvSpPr/>
          <p:nvPr/>
        </p:nvSpPr>
        <p:spPr>
          <a:xfrm>
            <a:off x="480497" y="373760"/>
            <a:ext cx="7066288" cy="2294337"/>
          </a:xfrm>
          <a:custGeom>
            <a:avLst/>
            <a:gdLst>
              <a:gd name="connsiteX0" fmla="*/ 0 w 6793334"/>
              <a:gd name="connsiteY0" fmla="*/ 641955 h 1283910"/>
              <a:gd name="connsiteX1" fmla="*/ 3396667 w 6793334"/>
              <a:gd name="connsiteY1" fmla="*/ 0 h 1283910"/>
              <a:gd name="connsiteX2" fmla="*/ 6793334 w 6793334"/>
              <a:gd name="connsiteY2" fmla="*/ 641955 h 1283910"/>
              <a:gd name="connsiteX3" fmla="*/ 6472357 w 6793334"/>
              <a:gd name="connsiteY3" fmla="*/ 641955 h 1283910"/>
              <a:gd name="connsiteX4" fmla="*/ 3396667 w 6793334"/>
              <a:gd name="connsiteY4" fmla="*/ 320977 h 1283910"/>
              <a:gd name="connsiteX5" fmla="*/ 320977 w 6793334"/>
              <a:gd name="connsiteY5" fmla="*/ 641955 h 1283910"/>
              <a:gd name="connsiteX6" fmla="*/ 0 w 6793334"/>
              <a:gd name="connsiteY6" fmla="*/ 641955 h 1283910"/>
              <a:gd name="connsiteX0" fmla="*/ 0 w 7148175"/>
              <a:gd name="connsiteY0" fmla="*/ 1803106 h 1803106"/>
              <a:gd name="connsiteX1" fmla="*/ 3751508 w 7148175"/>
              <a:gd name="connsiteY1" fmla="*/ 42034 h 1803106"/>
              <a:gd name="connsiteX2" fmla="*/ 7148175 w 7148175"/>
              <a:gd name="connsiteY2" fmla="*/ 683989 h 1803106"/>
              <a:gd name="connsiteX3" fmla="*/ 6827198 w 7148175"/>
              <a:gd name="connsiteY3" fmla="*/ 683989 h 1803106"/>
              <a:gd name="connsiteX4" fmla="*/ 3751508 w 7148175"/>
              <a:gd name="connsiteY4" fmla="*/ 363011 h 1803106"/>
              <a:gd name="connsiteX5" fmla="*/ 675818 w 7148175"/>
              <a:gd name="connsiteY5" fmla="*/ 683989 h 1803106"/>
              <a:gd name="connsiteX6" fmla="*/ 0 w 7148175"/>
              <a:gd name="connsiteY6" fmla="*/ 1803106 h 1803106"/>
              <a:gd name="connsiteX0" fmla="*/ 0 w 7148175"/>
              <a:gd name="connsiteY0" fmla="*/ 1803106 h 1844048"/>
              <a:gd name="connsiteX1" fmla="*/ 3751508 w 7148175"/>
              <a:gd name="connsiteY1" fmla="*/ 42034 h 1844048"/>
              <a:gd name="connsiteX2" fmla="*/ 7148175 w 7148175"/>
              <a:gd name="connsiteY2" fmla="*/ 683989 h 1844048"/>
              <a:gd name="connsiteX3" fmla="*/ 6977323 w 7148175"/>
              <a:gd name="connsiteY3" fmla="*/ 1844048 h 1844048"/>
              <a:gd name="connsiteX4" fmla="*/ 3751508 w 7148175"/>
              <a:gd name="connsiteY4" fmla="*/ 363011 h 1844048"/>
              <a:gd name="connsiteX5" fmla="*/ 675818 w 7148175"/>
              <a:gd name="connsiteY5" fmla="*/ 683989 h 1844048"/>
              <a:gd name="connsiteX6" fmla="*/ 0 w 7148175"/>
              <a:gd name="connsiteY6" fmla="*/ 1803106 h 1844048"/>
              <a:gd name="connsiteX0" fmla="*/ 0 w 7148175"/>
              <a:gd name="connsiteY0" fmla="*/ 2276080 h 2317022"/>
              <a:gd name="connsiteX1" fmla="*/ 3628678 w 7148175"/>
              <a:gd name="connsiteY1" fmla="*/ 23689 h 2317022"/>
              <a:gd name="connsiteX2" fmla="*/ 7148175 w 7148175"/>
              <a:gd name="connsiteY2" fmla="*/ 1156963 h 2317022"/>
              <a:gd name="connsiteX3" fmla="*/ 6977323 w 7148175"/>
              <a:gd name="connsiteY3" fmla="*/ 2317022 h 2317022"/>
              <a:gd name="connsiteX4" fmla="*/ 3751508 w 7148175"/>
              <a:gd name="connsiteY4" fmla="*/ 835985 h 2317022"/>
              <a:gd name="connsiteX5" fmla="*/ 675818 w 7148175"/>
              <a:gd name="connsiteY5" fmla="*/ 1156963 h 2317022"/>
              <a:gd name="connsiteX6" fmla="*/ 0 w 7148175"/>
              <a:gd name="connsiteY6" fmla="*/ 2276080 h 2317022"/>
              <a:gd name="connsiteX0" fmla="*/ 0 w 7148175"/>
              <a:gd name="connsiteY0" fmla="*/ 2276080 h 2317022"/>
              <a:gd name="connsiteX1" fmla="*/ 3628678 w 7148175"/>
              <a:gd name="connsiteY1" fmla="*/ 23689 h 2317022"/>
              <a:gd name="connsiteX2" fmla="*/ 7148175 w 7148175"/>
              <a:gd name="connsiteY2" fmla="*/ 1156963 h 2317022"/>
              <a:gd name="connsiteX3" fmla="*/ 6977323 w 7148175"/>
              <a:gd name="connsiteY3" fmla="*/ 2317022 h 2317022"/>
              <a:gd name="connsiteX4" fmla="*/ 3751508 w 7148175"/>
              <a:gd name="connsiteY4" fmla="*/ 835985 h 2317022"/>
              <a:gd name="connsiteX5" fmla="*/ 675818 w 7148175"/>
              <a:gd name="connsiteY5" fmla="*/ 1156963 h 2317022"/>
              <a:gd name="connsiteX6" fmla="*/ 0 w 7148175"/>
              <a:gd name="connsiteY6" fmla="*/ 2276080 h 2317022"/>
              <a:gd name="connsiteX0" fmla="*/ 0 w 7148175"/>
              <a:gd name="connsiteY0" fmla="*/ 2276080 h 2317022"/>
              <a:gd name="connsiteX1" fmla="*/ 3628678 w 7148175"/>
              <a:gd name="connsiteY1" fmla="*/ 23689 h 2317022"/>
              <a:gd name="connsiteX2" fmla="*/ 7148175 w 7148175"/>
              <a:gd name="connsiteY2" fmla="*/ 1156963 h 2317022"/>
              <a:gd name="connsiteX3" fmla="*/ 6977323 w 7148175"/>
              <a:gd name="connsiteY3" fmla="*/ 2317022 h 2317022"/>
              <a:gd name="connsiteX4" fmla="*/ 3751508 w 7148175"/>
              <a:gd name="connsiteY4" fmla="*/ 835985 h 2317022"/>
              <a:gd name="connsiteX5" fmla="*/ 1085251 w 7148175"/>
              <a:gd name="connsiteY5" fmla="*/ 1375327 h 2317022"/>
              <a:gd name="connsiteX6" fmla="*/ 0 w 7148175"/>
              <a:gd name="connsiteY6" fmla="*/ 2276080 h 2317022"/>
              <a:gd name="connsiteX0" fmla="*/ 0 w 7148175"/>
              <a:gd name="connsiteY0" fmla="*/ 2276080 h 2317022"/>
              <a:gd name="connsiteX1" fmla="*/ 3628678 w 7148175"/>
              <a:gd name="connsiteY1" fmla="*/ 23689 h 2317022"/>
              <a:gd name="connsiteX2" fmla="*/ 7148175 w 7148175"/>
              <a:gd name="connsiteY2" fmla="*/ 1156963 h 2317022"/>
              <a:gd name="connsiteX3" fmla="*/ 6977323 w 7148175"/>
              <a:gd name="connsiteY3" fmla="*/ 2317022 h 2317022"/>
              <a:gd name="connsiteX4" fmla="*/ 3751508 w 7148175"/>
              <a:gd name="connsiteY4" fmla="*/ 835985 h 2317022"/>
              <a:gd name="connsiteX5" fmla="*/ 1085251 w 7148175"/>
              <a:gd name="connsiteY5" fmla="*/ 1375327 h 2317022"/>
              <a:gd name="connsiteX6" fmla="*/ 0 w 7148175"/>
              <a:gd name="connsiteY6" fmla="*/ 2276080 h 2317022"/>
              <a:gd name="connsiteX0" fmla="*/ 0 w 7066288"/>
              <a:gd name="connsiteY0" fmla="*/ 956858 h 2294337"/>
              <a:gd name="connsiteX1" fmla="*/ 3546791 w 7066288"/>
              <a:gd name="connsiteY1" fmla="*/ 1004 h 2294337"/>
              <a:gd name="connsiteX2" fmla="*/ 7066288 w 7066288"/>
              <a:gd name="connsiteY2" fmla="*/ 1134278 h 2294337"/>
              <a:gd name="connsiteX3" fmla="*/ 6895436 w 7066288"/>
              <a:gd name="connsiteY3" fmla="*/ 2294337 h 2294337"/>
              <a:gd name="connsiteX4" fmla="*/ 3669621 w 7066288"/>
              <a:gd name="connsiteY4" fmla="*/ 813300 h 2294337"/>
              <a:gd name="connsiteX5" fmla="*/ 1003364 w 7066288"/>
              <a:gd name="connsiteY5" fmla="*/ 1352642 h 2294337"/>
              <a:gd name="connsiteX6" fmla="*/ 0 w 7066288"/>
              <a:gd name="connsiteY6" fmla="*/ 956858 h 22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6288" h="2294337">
                <a:moveTo>
                  <a:pt x="0" y="956858"/>
                </a:moveTo>
                <a:cubicBezTo>
                  <a:pt x="0" y="602316"/>
                  <a:pt x="2369076" y="-28566"/>
                  <a:pt x="3546791" y="1004"/>
                </a:cubicBezTo>
                <a:cubicBezTo>
                  <a:pt x="4724506" y="30574"/>
                  <a:pt x="7066288" y="779736"/>
                  <a:pt x="7066288" y="1134278"/>
                </a:cubicBezTo>
                <a:lnTo>
                  <a:pt x="6895436" y="2294337"/>
                </a:lnTo>
                <a:cubicBezTo>
                  <a:pt x="6895436" y="2117066"/>
                  <a:pt x="5368278" y="813300"/>
                  <a:pt x="3669621" y="813300"/>
                </a:cubicBezTo>
                <a:cubicBezTo>
                  <a:pt x="1970964" y="813300"/>
                  <a:pt x="935125" y="1393735"/>
                  <a:pt x="1003364" y="1352642"/>
                </a:cubicBezTo>
                <a:cubicBezTo>
                  <a:pt x="896372" y="1352642"/>
                  <a:pt x="106992" y="956858"/>
                  <a:pt x="0" y="956858"/>
                </a:cubicBezTo>
                <a:close/>
              </a:path>
            </a:pathLst>
          </a:cu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Family Promise Continuum of Care</a:t>
            </a:r>
          </a:p>
        </p:txBody>
      </p:sp>
    </p:spTree>
    <p:extLst>
      <p:ext uri="{BB962C8B-B14F-4D97-AF65-F5344CB8AC3E}">
        <p14:creationId xmlns:p14="http://schemas.microsoft.com/office/powerpoint/2010/main" val="115671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7A06EA6-F2C4-4FBB-87A8-B76ED1454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3050"/>
          <a:stretch/>
        </p:blipFill>
        <p:spPr>
          <a:xfrm>
            <a:off x="399591" y="2769096"/>
            <a:ext cx="5311457" cy="728930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245978F-4031-4B04-855B-887D4EFAF064}"/>
              </a:ext>
            </a:extLst>
          </p:cNvPr>
          <p:cNvSpPr/>
          <p:nvPr/>
        </p:nvSpPr>
        <p:spPr>
          <a:xfrm>
            <a:off x="3925295" y="4286548"/>
            <a:ext cx="1454573" cy="742652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349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Prevention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ABB1927-CB0F-46F4-A635-A446F50CFF67}"/>
              </a:ext>
            </a:extLst>
          </p:cNvPr>
          <p:cNvSpPr/>
          <p:nvPr/>
        </p:nvSpPr>
        <p:spPr>
          <a:xfrm>
            <a:off x="1123945" y="8655866"/>
            <a:ext cx="1237611" cy="660047"/>
          </a:xfrm>
          <a:prstGeom prst="triangle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472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Shelter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FA4C502-22B0-4528-BC14-72105F9FAD66}"/>
              </a:ext>
            </a:extLst>
          </p:cNvPr>
          <p:cNvSpPr/>
          <p:nvPr/>
        </p:nvSpPr>
        <p:spPr>
          <a:xfrm rot="3300000">
            <a:off x="1064236" y="4521936"/>
            <a:ext cx="222523" cy="480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D97433-6BA4-4D69-8F88-47F01C7FD66A}"/>
              </a:ext>
            </a:extLst>
          </p:cNvPr>
          <p:cNvSpPr/>
          <p:nvPr/>
        </p:nvSpPr>
        <p:spPr>
          <a:xfrm>
            <a:off x="1967546" y="5300039"/>
            <a:ext cx="1308313" cy="839893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Diversion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C164EE4-3C12-408D-9723-CB84F1F51DD3}"/>
              </a:ext>
            </a:extLst>
          </p:cNvPr>
          <p:cNvSpPr/>
          <p:nvPr/>
        </p:nvSpPr>
        <p:spPr>
          <a:xfrm>
            <a:off x="2087520" y="5736594"/>
            <a:ext cx="29146" cy="29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E333CB2-5528-46B1-A2F7-C888FE270623}"/>
              </a:ext>
            </a:extLst>
          </p:cNvPr>
          <p:cNvSpPr/>
          <p:nvPr/>
        </p:nvSpPr>
        <p:spPr>
          <a:xfrm rot="-1500000" flipV="1">
            <a:off x="2260019" y="5743606"/>
            <a:ext cx="203074" cy="524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1C9927-EA30-465B-9052-E2BE56917152}"/>
              </a:ext>
            </a:extLst>
          </p:cNvPr>
          <p:cNvSpPr/>
          <p:nvPr/>
        </p:nvSpPr>
        <p:spPr>
          <a:xfrm>
            <a:off x="4386934" y="6966871"/>
            <a:ext cx="1454573" cy="863234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Rehousing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432729-29F7-4288-9146-A0C573A235C1}"/>
              </a:ext>
            </a:extLst>
          </p:cNvPr>
          <p:cNvSpPr/>
          <p:nvPr/>
        </p:nvSpPr>
        <p:spPr>
          <a:xfrm>
            <a:off x="672363" y="3402187"/>
            <a:ext cx="1600320" cy="841644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Stabilization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A1BEB6-771C-46AB-AB60-F66253EB44FC}"/>
              </a:ext>
            </a:extLst>
          </p:cNvPr>
          <p:cNvSpPr/>
          <p:nvPr/>
        </p:nvSpPr>
        <p:spPr>
          <a:xfrm rot="1140000" flipH="1" flipV="1">
            <a:off x="2589612" y="3415746"/>
            <a:ext cx="142396" cy="353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5899C9-7CF1-4DE4-B465-73D28A3BCE0A}"/>
              </a:ext>
            </a:extLst>
          </p:cNvPr>
          <p:cNvSpPr txBox="1"/>
          <p:nvPr/>
        </p:nvSpPr>
        <p:spPr>
          <a:xfrm>
            <a:off x="2500687" y="3090264"/>
            <a:ext cx="1237610" cy="2775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60F63-CCE8-4921-8737-5BC1DA140A7C}"/>
              </a:ext>
            </a:extLst>
          </p:cNvPr>
          <p:cNvSpPr txBox="1"/>
          <p:nvPr/>
        </p:nvSpPr>
        <p:spPr>
          <a:xfrm>
            <a:off x="2407021" y="9436963"/>
            <a:ext cx="1170680" cy="34577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D3FA3C-D15D-4AC7-87C7-3266E4B3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Visualizing the Continuum</a:t>
            </a:r>
          </a:p>
        </p:txBody>
      </p:sp>
    </p:spTree>
    <p:extLst>
      <p:ext uri="{BB962C8B-B14F-4D97-AF65-F5344CB8AC3E}">
        <p14:creationId xmlns:p14="http://schemas.microsoft.com/office/powerpoint/2010/main" val="196936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E095A-98E9-470D-A093-C2C30AA9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FEEA-6EE2-4216-A12B-93E267E2BB0B}" type="datetime1">
              <a:rPr lang="en-US" smtClean="0"/>
              <a:t>6/7/2021</a:t>
            </a:fld>
            <a:endParaRPr lang="en-US" dirty="0"/>
          </a:p>
        </p:txBody>
      </p:sp>
      <p:pic>
        <p:nvPicPr>
          <p:cNvPr id="3" name="Graphic 21">
            <a:extLst>
              <a:ext uri="{FF2B5EF4-FFF2-40B4-BE49-F238E27FC236}">
                <a16:creationId xmlns:a16="http://schemas.microsoft.com/office/drawing/2014/main" id="{D36501F5-F6F6-44DD-9FA7-674A9EAEB452}"/>
              </a:ext>
            </a:extLst>
          </p:cNvPr>
          <p:cNvPicPr/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771" b="-3010"/>
          <a:stretch/>
        </p:blipFill>
        <p:spPr bwMode="auto">
          <a:xfrm>
            <a:off x="396310" y="684425"/>
            <a:ext cx="3489890" cy="3592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2FBBB-E891-4CA5-950D-6AB3AB6B1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3" y="4761441"/>
            <a:ext cx="5842937" cy="4828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630071-B14C-47F4-B82D-4C230BD682BF}"/>
              </a:ext>
            </a:extLst>
          </p:cNvPr>
          <p:cNvSpPr txBox="1"/>
          <p:nvPr/>
        </p:nvSpPr>
        <p:spPr>
          <a:xfrm>
            <a:off x="3886200" y="684425"/>
            <a:ext cx="31961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6633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When Loss of housing is Imminent We Are There: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Helping families avoid eviction or foreclosure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Paying rent, rent arrears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Paying utility arrears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Case management to support the family post-eviction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Landlord relationship- mediation services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Security deposit and rent if needing to relocate</a:t>
            </a:r>
            <a:endParaRPr lang="en-US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8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F9F79B-A093-478E-96B5-EE02BC93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72400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EDB6F02-285D-49B9-9540-776D4419DD90}"/>
              </a:ext>
            </a:extLst>
          </p:cNvPr>
          <p:cNvSpPr txBox="1">
            <a:spLocks/>
          </p:cNvSpPr>
          <p:nvPr/>
        </p:nvSpPr>
        <p:spPr>
          <a:xfrm>
            <a:off x="263017" y="3784103"/>
            <a:ext cx="5202503" cy="99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40" kern="1200">
                <a:solidFill>
                  <a:schemeClr val="accent4"/>
                </a:solidFill>
                <a:latin typeface="Omnes Semibold" pitchFamily="50" charset="0"/>
                <a:ea typeface="+mj-ea"/>
                <a:cs typeface="+mj-cs"/>
              </a:defRPr>
            </a:lvl1pPr>
          </a:lstStyle>
          <a:p>
            <a:pPr algn="l" defTabSz="685800">
              <a:spcAft>
                <a:spcPts val="600"/>
              </a:spcAft>
            </a:pPr>
            <a:r>
              <a:rPr lang="en-US" sz="2400" b="1" dirty="0">
                <a:solidFill>
                  <a:srgbClr val="8D498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Diversion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1600" b="1" i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Shelter’s Doorstep</a:t>
            </a:r>
          </a:p>
        </p:txBody>
      </p:sp>
      <p:pic>
        <p:nvPicPr>
          <p:cNvPr id="3" name="Picture 2" descr="Students playing at a schoolyard during the break time">
            <a:extLst>
              <a:ext uri="{FF2B5EF4-FFF2-40B4-BE49-F238E27FC236}">
                <a16:creationId xmlns:a16="http://schemas.microsoft.com/office/drawing/2014/main" id="{485091E4-848C-4DC7-84B9-667DB0E2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" b="-3"/>
          <a:stretch/>
        </p:blipFill>
        <p:spPr>
          <a:xfrm>
            <a:off x="1515619" y="10"/>
            <a:ext cx="6256781" cy="4322590"/>
          </a:xfrm>
          <a:custGeom>
            <a:avLst/>
            <a:gdLst/>
            <a:ahLst/>
            <a:cxnLst/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A9C5C-E9AB-47B5-9EA1-B0C6953580A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39657" y="4753543"/>
            <a:ext cx="3854641" cy="28583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71450" defTabSz="685800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Helping families think about their own resources, to avoid shelter: friends, family, paying for motel themselves</a:t>
            </a:r>
          </a:p>
          <a:p>
            <a:pPr indent="-171450" defTabSz="685800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Saying "yes" to creative solutions</a:t>
            </a:r>
          </a:p>
          <a:p>
            <a:pPr indent="-171450" defTabSz="685800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Payments for rent arrears, rent, utilities, security deposit</a:t>
            </a:r>
          </a:p>
          <a:p>
            <a:pPr indent="-171450" defTabSz="685800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Landlord mediation and connections to establish housing for families</a:t>
            </a:r>
          </a:p>
          <a:p>
            <a:pPr indent="-171450" defTabSz="685800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Intensive, fast case management to help families avoid entering shelter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BC0C84-DC2A-43AE-9576-0A44295E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576" y="5952148"/>
            <a:ext cx="327752" cy="296777"/>
          </a:xfrm>
          <a:prstGeom prst="ellipse">
            <a:avLst/>
          </a:prstGeom>
          <a:solidFill>
            <a:srgbClr val="FBB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194F93-1F71-4A70-9DF1-28F18377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7393" y="6424511"/>
            <a:ext cx="1236255" cy="1084586"/>
          </a:xfrm>
          <a:prstGeom prst="ellipse">
            <a:avLst/>
          </a:prstGeom>
          <a:solidFill>
            <a:srgbClr val="84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C22394-EBC2-4FAF-A555-6C02D589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21128" y="7604710"/>
            <a:ext cx="0" cy="1107567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2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B3CAA-CC81-478F-9291-83B1E74AEF1C}"/>
              </a:ext>
            </a:extLst>
          </p:cNvPr>
          <p:cNvSpPr txBox="1"/>
          <p:nvPr/>
        </p:nvSpPr>
        <p:spPr>
          <a:xfrm>
            <a:off x="535997" y="502419"/>
            <a:ext cx="2791345" cy="2659881"/>
          </a:xfrm>
          <a:prstGeom prst="rect">
            <a:avLst/>
          </a:prstGeom>
          <a:solidFill>
            <a:srgbClr val="8D498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7AA4A-8B79-4D2A-8C70-6728B00433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619" y="743971"/>
            <a:ext cx="2324100" cy="2176776"/>
          </a:xfrm>
          <a:solidFill>
            <a:srgbClr val="472D5B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defTabSz="685800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Shelter</a:t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i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Congregations, Apartments</a:t>
            </a:r>
            <a:br>
              <a:rPr lang="en-US" sz="1600" i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600" i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600" i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11182-C199-4C59-AD83-9593D0CB10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lum contrast="40000"/>
          </a:blip>
          <a:stretch>
            <a:fillRect/>
          </a:stretch>
        </p:blipFill>
        <p:spPr>
          <a:xfrm>
            <a:off x="1624084" y="4747260"/>
            <a:ext cx="5841670" cy="48204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D0F6B-AE49-4607-B6E9-52727CE1DB12}"/>
              </a:ext>
            </a:extLst>
          </p:cNvPr>
          <p:cNvSpPr txBox="1"/>
          <p:nvPr/>
        </p:nvSpPr>
        <p:spPr>
          <a:xfrm>
            <a:off x="306645" y="3788924"/>
            <a:ext cx="2859635" cy="2464196"/>
          </a:xfrm>
          <a:prstGeom prst="rect">
            <a:avLst/>
          </a:prstGeom>
          <a:solidFill>
            <a:schemeClr val="bg1"/>
          </a:solidFill>
          <a:ln>
            <a:solidFill>
              <a:srgbClr val="8D4982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 defTabSz="685800">
              <a:lnSpc>
                <a:spcPct val="120000"/>
              </a:lnSpc>
            </a:pPr>
            <a:endParaRPr lang="en-US" sz="1200" b="1" dirty="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685800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During the pandemic, Family Promise opened three emergency shelter apartments </a:t>
            </a:r>
          </a:p>
          <a:p>
            <a:pPr algn="ctr" defTabSz="685800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Canandaigua.  </a:t>
            </a:r>
          </a:p>
          <a:p>
            <a:pPr algn="ctr" defTabSz="685800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rent and utilities to </a:t>
            </a:r>
          </a:p>
          <a:p>
            <a:pPr algn="ctr" defTabSz="685800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in the program space in 2020 was covered by a grant from the </a:t>
            </a:r>
            <a:r>
              <a:rPr lang="en-US" sz="1200" b="1" u="sng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Emergency Food and Shelter Program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		</a:t>
            </a:r>
          </a:p>
          <a:p>
            <a:pPr defTabSz="685800">
              <a:lnSpc>
                <a:spcPct val="90000"/>
              </a:lnSpc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685800">
              <a:lnSpc>
                <a:spcPct val="90000"/>
              </a:lnSpc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685800">
              <a:lnSpc>
                <a:spcPct val="90000"/>
              </a:lnSpc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685800">
              <a:lnSpc>
                <a:spcPct val="90000"/>
              </a:lnSpc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83ADF-1AEC-4477-89A6-196177AD12A4}"/>
              </a:ext>
            </a:extLst>
          </p:cNvPr>
          <p:cNvSpPr txBox="1"/>
          <p:nvPr/>
        </p:nvSpPr>
        <p:spPr>
          <a:xfrm>
            <a:off x="3802380" y="985524"/>
            <a:ext cx="3648134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6" defTabSz="685800"/>
            <a:r>
              <a:rPr lang="en-US" sz="1600" b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Services Include: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Overnight accommodations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Food 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Clothing- employment/interviews	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Furniture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Transportation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Limited financial assistance 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Case Management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Budgeting Class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Keys to Good Tenancy Program</a:t>
            </a:r>
          </a:p>
          <a:p>
            <a:pPr marL="182166" indent="-1714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Assistance locating housing &amp; jobs</a:t>
            </a:r>
          </a:p>
          <a:p>
            <a:pPr marL="182166"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5A5986-B0BE-4A9D-8C0D-8218185FBD95}"/>
              </a:ext>
            </a:extLst>
          </p:cNvPr>
          <p:cNvSpPr/>
          <p:nvPr/>
        </p:nvSpPr>
        <p:spPr>
          <a:xfrm>
            <a:off x="4617722" y="7704618"/>
            <a:ext cx="2385058" cy="1524000"/>
          </a:xfrm>
          <a:prstGeom prst="ellipse">
            <a:avLst/>
          </a:prstGeom>
          <a:solidFill>
            <a:srgbClr val="472D5B"/>
          </a:solidFill>
          <a:ln>
            <a:solidFill>
              <a:srgbClr val="472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90000"/>
              </a:lnSpc>
            </a:pPr>
            <a:r>
              <a:rPr lang="en-US" sz="1200" b="1" dirty="0"/>
              <a:t>In-Kind Donations of  Meals, Volunteers, &amp;</a:t>
            </a:r>
          </a:p>
          <a:p>
            <a:pPr algn="ctr" defTabSz="685800">
              <a:lnSpc>
                <a:spcPct val="90000"/>
              </a:lnSpc>
            </a:pPr>
            <a:r>
              <a:rPr lang="en-US" sz="1200" b="1" dirty="0"/>
              <a:t>Accommodations  in 2020 are valued, at: $168,364.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5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426B9B-0440-43EB-9E45-1AD27C6D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B48-0BBA-4022-AF57-524973D302CF}" type="datetime1">
              <a:rPr lang="en-US" smtClean="0"/>
              <a:t>6/7/2021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FA641-DE7E-4629-A82A-C01A18C96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3" y="271157"/>
            <a:ext cx="2792210" cy="2658086"/>
          </a:xfrm>
          <a:prstGeom prst="rect">
            <a:avLst/>
          </a:prstGeom>
          <a:solidFill>
            <a:srgbClr val="8D4982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8E2CD-FF84-4A69-829C-870CAE18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52" y="492204"/>
            <a:ext cx="6359658" cy="5034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8375E-BC49-48C1-9004-49D9A82682E6}"/>
              </a:ext>
            </a:extLst>
          </p:cNvPr>
          <p:cNvSpPr txBox="1"/>
          <p:nvPr/>
        </p:nvSpPr>
        <p:spPr>
          <a:xfrm>
            <a:off x="810318" y="492204"/>
            <a:ext cx="2240280" cy="2215991"/>
          </a:xfrm>
          <a:prstGeom prst="rect">
            <a:avLst/>
          </a:prstGeom>
          <a:solidFill>
            <a:srgbClr val="472D5B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Stabilization</a:t>
            </a:r>
          </a:p>
          <a:p>
            <a:r>
              <a:rPr lang="en-US" sz="2400" i="1" dirty="0">
                <a:solidFill>
                  <a:srgbClr val="F6A03B"/>
                </a:solidFill>
              </a:rPr>
              <a:t>Post Shelter</a:t>
            </a:r>
          </a:p>
          <a:p>
            <a:endParaRPr lang="en-US" i="1" dirty="0">
              <a:solidFill>
                <a:srgbClr val="F6A03B"/>
              </a:solidFill>
            </a:endParaRPr>
          </a:p>
          <a:p>
            <a:endParaRPr lang="en-US" i="1" dirty="0">
              <a:solidFill>
                <a:srgbClr val="F6A03B"/>
              </a:solidFill>
            </a:endParaRPr>
          </a:p>
          <a:p>
            <a:endParaRPr lang="en-US" i="1" dirty="0">
              <a:solidFill>
                <a:srgbClr val="F6A03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D1F67-65DE-4FE9-AF9B-BED5772DF1E7}"/>
              </a:ext>
            </a:extLst>
          </p:cNvPr>
          <p:cNvSpPr txBox="1"/>
          <p:nvPr/>
        </p:nvSpPr>
        <p:spPr>
          <a:xfrm>
            <a:off x="564356" y="5837106"/>
            <a:ext cx="6643687" cy="305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472D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Stabilization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Programming after shelter to help family units remain housed.</a:t>
            </a:r>
          </a:p>
          <a:p>
            <a:pPr>
              <a:lnSpc>
                <a:spcPct val="150000"/>
              </a:lnSpc>
            </a:pPr>
            <a:endParaRPr lang="en-US" sz="800" b="1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000250" lvl="4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Graduate programs </a:t>
            </a:r>
          </a:p>
          <a:p>
            <a:pPr marL="2457450" lvl="5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financial capability program;</a:t>
            </a:r>
          </a:p>
          <a:p>
            <a:pPr marL="2457450" lvl="5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tenancy skills class; housing;</a:t>
            </a:r>
          </a:p>
          <a:p>
            <a:pPr marL="2457450" lvl="5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life skills class; workforce development;</a:t>
            </a:r>
          </a:p>
          <a:p>
            <a:pPr marL="2457450" lvl="5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health and wellness program. </a:t>
            </a:r>
          </a:p>
          <a:p>
            <a:pPr marL="2000250" lvl="4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Continued regular case management; </a:t>
            </a:r>
          </a:p>
          <a:p>
            <a:pPr marL="2000250" lvl="4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Rent &amp; Utility Assistance</a:t>
            </a:r>
          </a:p>
          <a:p>
            <a:pPr marL="2000250" lvl="4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Secure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71160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1B02A-7F1F-4CE8-8B15-4D23FE39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1BE-6B99-428B-A059-817CAD076641}" type="datetime1">
              <a:rPr lang="en-US" smtClean="0"/>
              <a:t>6/7/2021</a:t>
            </a:fld>
            <a:endParaRPr lang="en-US" dirty="0"/>
          </a:p>
        </p:txBody>
      </p:sp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227C9816-639D-4641-A711-F71E84166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173295"/>
              </p:ext>
            </p:extLst>
          </p:nvPr>
        </p:nvGraphicFramePr>
        <p:xfrm>
          <a:off x="304050" y="3067638"/>
          <a:ext cx="5266169" cy="479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FA4AB65-7F80-4A90-8ECC-6D34AF28EF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49" b="51839"/>
          <a:stretch/>
        </p:blipFill>
        <p:spPr>
          <a:xfrm>
            <a:off x="4378149" y="6781801"/>
            <a:ext cx="3394251" cy="3276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785F5-585B-4718-A7C2-F481DAB432F8}"/>
              </a:ext>
            </a:extLst>
          </p:cNvPr>
          <p:cNvSpPr txBox="1"/>
          <p:nvPr/>
        </p:nvSpPr>
        <p:spPr>
          <a:xfrm>
            <a:off x="304050" y="281940"/>
            <a:ext cx="7331190" cy="1846659"/>
          </a:xfrm>
          <a:prstGeom prst="rect">
            <a:avLst/>
          </a:prstGeom>
          <a:solidFill>
            <a:srgbClr val="472D5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Community Services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17A85-FB19-41B6-916A-945495E8D8A8}"/>
              </a:ext>
            </a:extLst>
          </p:cNvPr>
          <p:cNvSpPr txBox="1"/>
          <p:nvPr/>
        </p:nvSpPr>
        <p:spPr>
          <a:xfrm>
            <a:off x="2283143" y="4869180"/>
            <a:ext cx="1328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Family units not served in other Family Promise Programs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30FEA0-ECD7-4651-BB9E-B63FB5703732}"/>
              </a:ext>
            </a:extLst>
          </p:cNvPr>
          <p:cNvSpPr/>
          <p:nvPr/>
        </p:nvSpPr>
        <p:spPr>
          <a:xfrm>
            <a:off x="1089660" y="7932420"/>
            <a:ext cx="1089660" cy="1066800"/>
          </a:xfrm>
          <a:prstGeom prst="ellipse">
            <a:avLst/>
          </a:prstGeom>
          <a:solidFill>
            <a:srgbClr val="8D4982"/>
          </a:solidFill>
          <a:ln>
            <a:solidFill>
              <a:srgbClr val="8D4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4344E87-FE82-4229-9049-544B860B2445}"/>
              </a:ext>
            </a:extLst>
          </p:cNvPr>
          <p:cNvSpPr/>
          <p:nvPr/>
        </p:nvSpPr>
        <p:spPr>
          <a:xfrm>
            <a:off x="3825241" y="3657600"/>
            <a:ext cx="3208019" cy="4419600"/>
          </a:xfrm>
          <a:prstGeom prst="arc">
            <a:avLst/>
          </a:prstGeom>
          <a:noFill/>
          <a:ln w="120650">
            <a:solidFill>
              <a:srgbClr val="FFFF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Woman wearing headphones">
            <a:extLst>
              <a:ext uri="{FF2B5EF4-FFF2-40B4-BE49-F238E27FC236}">
                <a16:creationId xmlns:a16="http://schemas.microsoft.com/office/drawing/2014/main" id="{E3EDD0BF-A48D-420F-B480-EBDB7441B4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7" b="1"/>
          <a:stretch/>
        </p:blipFill>
        <p:spPr>
          <a:xfrm flipH="1">
            <a:off x="4972265" y="290569"/>
            <a:ext cx="2800135" cy="2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7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4DEF36-5A4C-47FF-92A2-903762E7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</p:spPr>
        <p:txBody>
          <a:bodyPr>
            <a:normAutofit/>
          </a:bodyPr>
          <a:lstStyle/>
          <a:p>
            <a:fld id="{E5640C58-40D1-48C1-B399-84F78F669595}" type="datetime1">
              <a:rPr lang="en-US"/>
              <a:pPr/>
              <a:t>6/7/2021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A3DB8-A516-4627-B88B-3AF623E1CFB5}"/>
              </a:ext>
            </a:extLst>
          </p:cNvPr>
          <p:cNvSpPr txBox="1"/>
          <p:nvPr/>
        </p:nvSpPr>
        <p:spPr>
          <a:xfrm>
            <a:off x="0" y="0"/>
            <a:ext cx="2078182" cy="9971961"/>
          </a:xfrm>
          <a:prstGeom prst="rect">
            <a:avLst/>
          </a:prstGeom>
          <a:solidFill>
            <a:srgbClr val="472D5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solidFill>
                  <a:srgbClr val="F6A0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Practices</a:t>
            </a: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rgbClr val="F6A03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3CE42-6A8A-4B00-80C9-643B11763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" r="3" b="5221"/>
          <a:stretch/>
        </p:blipFill>
        <p:spPr>
          <a:xfrm>
            <a:off x="1039090" y="200024"/>
            <a:ext cx="6541383" cy="471833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6AF59-3AA0-4911-97E9-C47D2EC86E46}"/>
              </a:ext>
            </a:extLst>
          </p:cNvPr>
          <p:cNvSpPr txBox="1"/>
          <p:nvPr/>
        </p:nvSpPr>
        <p:spPr>
          <a:xfrm>
            <a:off x="2283143" y="5544572"/>
            <a:ext cx="4889480" cy="3305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000" b="0" i="0" u="none" strike="noStrike" baseline="0" dirty="0">
              <a:latin typeface="Calibri" panose="020F0502020204030204" pitchFamily="34" charset="0"/>
            </a:endParaRP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Maintain trauma-informed care</a:t>
            </a: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Client-centered services</a:t>
            </a: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Say </a:t>
            </a:r>
            <a:r>
              <a:rPr lang="en-US" sz="1600" b="1" i="0" strike="noStrike" baseline="0" dirty="0">
                <a:solidFill>
                  <a:srgbClr val="F69F3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"yes" </a:t>
            </a: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creative solutions</a:t>
            </a: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&amp; empathy towards guests</a:t>
            </a:r>
          </a:p>
          <a:p>
            <a:pPr marL="285750" marR="0" indent="-285750" algn="l">
              <a:lnSpc>
                <a:spcPct val="150000"/>
              </a:lnSpc>
              <a:buSzPct val="125000"/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Engage family members</a:t>
            </a: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Utilize case management</a:t>
            </a: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F69F3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Lower barriers to services</a:t>
            </a:r>
          </a:p>
          <a:p>
            <a:pPr marL="285750" marR="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i="0" strike="noStrike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Prioritize the safety of the family</a:t>
            </a:r>
          </a:p>
        </p:txBody>
      </p:sp>
    </p:spTree>
    <p:extLst>
      <p:ext uri="{BB962C8B-B14F-4D97-AF65-F5344CB8AC3E}">
        <p14:creationId xmlns:p14="http://schemas.microsoft.com/office/powerpoint/2010/main" val="988908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004E586BDD44D8498C5A4A3F405FB" ma:contentTypeVersion="14" ma:contentTypeDescription="Create a new document." ma:contentTypeScope="" ma:versionID="f0e5c58a503b706cbb90da8a3e84fbe7">
  <xsd:schema xmlns:xsd="http://www.w3.org/2001/XMLSchema" xmlns:xs="http://www.w3.org/2001/XMLSchema" xmlns:p="http://schemas.microsoft.com/office/2006/metadata/properties" xmlns:ns2="d891d741-a822-483a-b677-30419f329bf3" xmlns:ns3="b9aba363-5a4b-401d-9bc4-982e308b0015" targetNamespace="http://schemas.microsoft.com/office/2006/metadata/properties" ma:root="true" ma:fieldsID="1ef48761129b45aedb2233148eaf5398" ns2:_="" ns3:_="">
    <xsd:import namespace="d891d741-a822-483a-b677-30419f329bf3"/>
    <xsd:import namespace="b9aba363-5a4b-401d-9bc4-982e308b00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ategory" minOccurs="0"/>
                <xsd:element ref="ns2:Engagement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1d741-a822-483a-b677-30419f329b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ategory" ma:index="10" nillable="true" ma:displayName="Category" ma:description="Used to assign a topical category to the document. Can add multiple tags." ma:format="Dropdown" ma:internalName="Category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Board Committees"/>
                        <xsd:enumeration value="Board Development"/>
                        <xsd:enumeration value="Board Evaluation"/>
                        <xsd:enumeration value="Board Governance"/>
                        <xsd:enumeration value="Board Operations"/>
                        <xsd:enumeration value="Campaigns"/>
                        <xsd:enumeration value="Case Management"/>
                        <xsd:enumeration value="Clergy Testimonials and Endorsements"/>
                        <xsd:enumeration value="Congregational Recruitment and Scheduling"/>
                        <xsd:enumeration value="Congregational Retention"/>
                        <xsd:enumeration value="Core group Mailings"/>
                        <xsd:enumeration value="Corporate Giving"/>
                        <xsd:enumeration value="Covenant Samples"/>
                        <xsd:enumeration value="Crisis"/>
                        <xsd:enumeration value="Day Center"/>
                        <xsd:enumeration value="Developing Affiliate Resources"/>
                        <xsd:enumeration value="Donor Development Individuals"/>
                        <xsd:enumeration value="Events"/>
                        <xsd:enumeration value="Fund Development"/>
                        <xsd:enumeration value="Government"/>
                        <xsd:enumeration value="Grants"/>
                        <xsd:enumeration value="Housing"/>
                        <xsd:enumeration value="National"/>
                        <xsd:enumeration value="Operations"/>
                        <xsd:enumeration value="Personnel"/>
                        <xsd:enumeration value="Policy and Procedure"/>
                        <xsd:enumeration value="PR Templates"/>
                        <xsd:enumeration value="Publications"/>
                        <xsd:enumeration value="Religious Giving"/>
                        <xsd:enumeration value="Samples"/>
                        <xsd:enumeration value="Second Rotations"/>
                        <xsd:enumeration value="Static Sites"/>
                        <xsd:enumeration value="Strategic Planning"/>
                        <xsd:enumeration value="Transportation"/>
                        <xsd:enumeration value="Transportation"/>
                        <xsd:enumeration value="Volunteers"/>
                        <xsd:enumeration value="Zoning and Cod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Engagement" ma:index="11" nillable="true" ma:displayName="Engagement" ma:description="Used to tag a document for the type of meeting/engagement it is often used for." ma:format="Dropdown" ma:internalName="Engage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ffiliation"/>
                    <xsd:enumeration value="Board Orientation"/>
                    <xsd:enumeration value="Board President Packet"/>
                    <xsd:enumeration value="Board Recruitment"/>
                    <xsd:enumeration value="Community Meetings"/>
                    <xsd:enumeration value="Congregational Recruitment"/>
                    <xsd:enumeration value="Coordinator Orientation"/>
                    <xsd:enumeration value="Director Hiring"/>
                    <xsd:enumeration value="Director Hiring 2nd Gen"/>
                    <xsd:enumeration value="Director Welcome Packet"/>
                    <xsd:enumeration value="Director Welcome Packet"/>
                    <xsd:enumeration value="Fund Development Training"/>
                    <xsd:enumeration value="General Inquiry"/>
                    <xsd:enumeration value="JB Board Training"/>
                    <xsd:enumeration value="JB Coordinator Training"/>
                    <xsd:enumeration value="JB Volunteer Training"/>
                    <xsd:enumeration value="Opening Training Board"/>
                    <xsd:enumeration value="Opening Training Coordinators"/>
                    <xsd:enumeration value="Opening Training Director"/>
                    <xsd:enumeration value="Opening Training Overview"/>
                    <xsd:enumeration value="Opening Training Volunteers"/>
                    <xsd:enumeration value="RAP"/>
                    <xsd:enumeration value="Strategic Planning"/>
                    <xsd:enumeration value="Tom Cioffi"/>
                  </xsd:restriction>
                </xsd:simpleType>
              </xsd:element>
            </xsd:sequence>
          </xsd:extension>
        </xsd:complexContent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ba363-5a4b-401d-9bc4-982e308b001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aba363-5a4b-401d-9bc4-982e308b0015">
      <UserInfo>
        <DisplayName>Sandra Miniutti</DisplayName>
        <AccountId>47</AccountId>
        <AccountType/>
      </UserInfo>
      <UserInfo>
        <DisplayName>Maggie Bernhard</DisplayName>
        <AccountId>48</AccountId>
        <AccountType/>
      </UserInfo>
      <UserInfo>
        <DisplayName>interns</DisplayName>
        <AccountId>272</AccountId>
        <AccountType/>
      </UserInfo>
    </SharedWithUsers>
    <Category xmlns="d891d741-a822-483a-b677-30419f329bf3"/>
    <Engagement xmlns="d891d741-a822-483a-b677-30419f329bf3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F792A8-2A01-4EC3-B75C-6DAA2E4531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1d741-a822-483a-b677-30419f329bf3"/>
    <ds:schemaRef ds:uri="b9aba363-5a4b-401d-9bc4-982e308b00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4B7923-496A-4E8A-B316-BCAD0A15FD99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b9aba363-5a4b-401d-9bc4-982e308b0015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d891d741-a822-483a-b677-30419f329bf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7A419A-6023-40C9-9AF8-5666DC7D38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5600</TotalTime>
  <Words>357</Words>
  <Application>Microsoft Office PowerPoint</Application>
  <PresentationFormat>Custom</PresentationFormat>
  <Paragraphs>167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Berlin Sans FB Demi</vt:lpstr>
      <vt:lpstr>Calibri</vt:lpstr>
      <vt:lpstr>Calibri Light</vt:lpstr>
      <vt:lpstr>Omnes Semibold</vt:lpstr>
      <vt:lpstr>Verdana</vt:lpstr>
      <vt:lpstr>Wingdings</vt:lpstr>
      <vt:lpstr>Office Theme</vt:lpstr>
      <vt:lpstr>PowerPoint Presentation</vt:lpstr>
      <vt:lpstr>PowerPoint Presentation</vt:lpstr>
      <vt:lpstr>Visualizing the Continuum</vt:lpstr>
      <vt:lpstr>PowerPoint Presentation</vt:lpstr>
      <vt:lpstr>PowerPoint Presentation</vt:lpstr>
      <vt:lpstr>Shelter Congregations, Apartments 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Kaela Kennington</dc:creator>
  <cp:lastModifiedBy>Brenda Spratt</cp:lastModifiedBy>
  <cp:revision>36</cp:revision>
  <dcterms:created xsi:type="dcterms:W3CDTF">2020-08-20T18:12:28Z</dcterms:created>
  <dcterms:modified xsi:type="dcterms:W3CDTF">2021-06-07T21:30:51Z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0x0101007D5004E586BDD44D8498C5A4A3F405FB</vt:lpwstr>
  </property>
</Properties>
</file>