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2" r:id="rId3"/>
    <p:sldId id="263" r:id="rId4"/>
    <p:sldId id="257" r:id="rId5"/>
    <p:sldId id="266" r:id="rId6"/>
    <p:sldId id="265" r:id="rId7"/>
    <p:sldId id="264" r:id="rId8"/>
    <p:sldId id="275" r:id="rId9"/>
    <p:sldId id="261" r:id="rId10"/>
    <p:sldId id="258" r:id="rId11"/>
    <p:sldId id="260" r:id="rId12"/>
    <p:sldId id="259" r:id="rId13"/>
    <p:sldId id="279" r:id="rId14"/>
    <p:sldId id="281" r:id="rId15"/>
    <p:sldId id="282" r:id="rId16"/>
    <p:sldId id="278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ch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84" autoAdjust="0"/>
  </p:normalViewPr>
  <p:slideViewPr>
    <p:cSldViewPr>
      <p:cViewPr>
        <p:scale>
          <a:sx n="78" d="100"/>
          <a:sy n="78" d="100"/>
        </p:scale>
        <p:origin x="-1064" y="-8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>
                <a:latin typeface="Britannic Bold" panose="020B0903060703020204" pitchFamily="34" charset="0"/>
              </a:rPr>
              <a:t>May 2014</a:t>
            </a:r>
          </a:p>
          <a:p>
            <a:pPr>
              <a:defRPr b="0"/>
            </a:pPr>
            <a:r>
              <a:rPr lang="en-US" b="0" dirty="0" smtClean="0">
                <a:latin typeface="Britannic Bold" panose="020B0903060703020204" pitchFamily="34" charset="0"/>
              </a:rPr>
              <a:t> Free</a:t>
            </a:r>
            <a:r>
              <a:rPr lang="en-US" b="0" baseline="0" dirty="0" smtClean="0">
                <a:latin typeface="Britannic Bold" panose="020B0903060703020204" pitchFamily="34" charset="0"/>
              </a:rPr>
              <a:t> &amp; Reduced</a:t>
            </a:r>
            <a:endParaRPr lang="en-US" b="0" dirty="0">
              <a:latin typeface="Britannic Bold" panose="020B090306070302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Meal Type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Free</c:v>
                </c:pt>
                <c:pt idx="1">
                  <c:v>Reduced </c:v>
                </c:pt>
                <c:pt idx="2">
                  <c:v>Full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1229.0</c:v>
                </c:pt>
                <c:pt idx="1">
                  <c:v>159.0</c:v>
                </c:pt>
                <c:pt idx="2">
                  <c:v>807.0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660824"/>
        <c:axId val="-2121120440"/>
      </c:barChart>
      <c:catAx>
        <c:axId val="-21206608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1120440"/>
        <c:crosses val="autoZero"/>
        <c:auto val="1"/>
        <c:lblAlgn val="ctr"/>
        <c:lblOffset val="100"/>
        <c:noMultiLvlLbl val="0"/>
      </c:catAx>
      <c:valAx>
        <c:axId val="-2121120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0660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latin typeface="Britannic Bold" panose="020B0903060703020204" pitchFamily="34" charset="0"/>
              </a:rPr>
              <a:t>October 2017 </a:t>
            </a:r>
          </a:p>
          <a:p>
            <a:pPr>
              <a:defRPr/>
            </a:pPr>
            <a:r>
              <a:rPr lang="en-US" b="0" dirty="0" smtClean="0">
                <a:latin typeface="Britannic Bold" panose="020B0903060703020204" pitchFamily="34" charset="0"/>
              </a:rPr>
              <a:t>Free &amp; Reduced</a:t>
            </a:r>
            <a:endParaRPr lang="en-US" b="0" dirty="0">
              <a:latin typeface="Britannic Bold" panose="020B090306070302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Meal Type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Free</c:v>
                </c:pt>
                <c:pt idx="1">
                  <c:v>Reduced</c:v>
                </c:pt>
                <c:pt idx="2">
                  <c:v>Full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1248.0</c:v>
                </c:pt>
                <c:pt idx="1">
                  <c:v>28.0</c:v>
                </c:pt>
                <c:pt idx="2">
                  <c:v>920.0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7353400"/>
        <c:axId val="-2117350456"/>
      </c:barChart>
      <c:catAx>
        <c:axId val="-21173534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7350456"/>
        <c:crosses val="autoZero"/>
        <c:auto val="1"/>
        <c:lblAlgn val="ctr"/>
        <c:lblOffset val="100"/>
        <c:noMultiLvlLbl val="0"/>
      </c:catAx>
      <c:valAx>
        <c:axId val="-2117350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7353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>
              <a:latin typeface="Britannic Bold" panose="020B0903060703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Federal </c:v>
                </c:pt>
                <c:pt idx="1">
                  <c:v>State</c:v>
                </c:pt>
                <c:pt idx="2">
                  <c:v>Student Sales</c:v>
                </c:pt>
                <c:pt idx="3">
                  <c:v>Ala Carte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750000.0</c:v>
                </c:pt>
                <c:pt idx="1">
                  <c:v>70000.0</c:v>
                </c:pt>
                <c:pt idx="2">
                  <c:v>5000.0</c:v>
                </c:pt>
                <c:pt idx="3">
                  <c:v>110000.0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Britannic Bold" panose="020B0903060703020204" pitchFamily="34" charset="0"/>
              </a:rPr>
              <a:t>Expenses</a:t>
            </a:r>
          </a:p>
        </c:rich>
      </c:tx>
      <c:layout>
        <c:manualLayout>
          <c:xMode val="edge"/>
          <c:yMode val="edge"/>
          <c:x val="0.375094696969697"/>
          <c:y val="0.016836195965366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Expenses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Salaries &amp; Benefits</c:v>
                </c:pt>
                <c:pt idx="1">
                  <c:v>Food</c:v>
                </c:pt>
                <c:pt idx="2">
                  <c:v>Materials &amp; Supplies</c:v>
                </c:pt>
                <c:pt idx="3">
                  <c:v>Equipment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50.0</c:v>
                </c:pt>
                <c:pt idx="1">
                  <c:v>43.0</c:v>
                </c:pt>
                <c:pt idx="2">
                  <c:v>5.0</c:v>
                </c:pt>
                <c:pt idx="3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latin typeface="Britannic Bold" panose="020B0903060703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5837658076831"/>
          <c:y val="0.337122729461111"/>
          <c:w val="0.348092638988308"/>
          <c:h val="0.4095800164517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A40FA-5261-4D17-8E90-20D68AC8BAC6}" type="doc">
      <dgm:prSet loTypeId="urn:microsoft.com/office/officeart/2005/8/layout/hList6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16B4D1A3-6C4E-470B-917C-61270DD02F9C}">
      <dgm:prSet phldrT="[Text]"/>
      <dgm:spPr/>
      <dgm:t>
        <a:bodyPr/>
        <a:lstStyle/>
        <a:p>
          <a:pPr algn="ctr"/>
          <a:r>
            <a:rPr lang="en-US" dirty="0" smtClean="0">
              <a:latin typeface="Baskerville Old Face" panose="02020602080505020303" pitchFamily="18" charset="0"/>
            </a:rPr>
            <a:t>Breakfast</a:t>
          </a:r>
          <a:endParaRPr lang="en-US" dirty="0">
            <a:latin typeface="Baskerville Old Face" panose="02020602080505020303" pitchFamily="18" charset="0"/>
          </a:endParaRPr>
        </a:p>
      </dgm:t>
    </dgm:pt>
    <dgm:pt modelId="{02652282-9109-4754-A199-024128250D9A}" type="parTrans" cxnId="{0844F8B6-4049-42C1-9E7C-C0D556E40ACD}">
      <dgm:prSet/>
      <dgm:spPr/>
      <dgm:t>
        <a:bodyPr/>
        <a:lstStyle/>
        <a:p>
          <a:endParaRPr lang="en-US"/>
        </a:p>
      </dgm:t>
    </dgm:pt>
    <dgm:pt modelId="{775491B4-8D97-4F7A-AE37-CD969336F7A2}" type="sibTrans" cxnId="{0844F8B6-4049-42C1-9E7C-C0D556E40ACD}">
      <dgm:prSet/>
      <dgm:spPr/>
      <dgm:t>
        <a:bodyPr/>
        <a:lstStyle/>
        <a:p>
          <a:endParaRPr lang="en-US"/>
        </a:p>
      </dgm:t>
    </dgm:pt>
    <dgm:pt modelId="{614CACAF-4E0C-4295-9C2C-4A568DB39E0B}">
      <dgm:prSet phldrT="[Text]"/>
      <dgm:spPr/>
      <dgm:t>
        <a:bodyPr/>
        <a:lstStyle/>
        <a:p>
          <a:pPr algn="l"/>
          <a:r>
            <a:rPr lang="en-US" dirty="0" smtClean="0">
              <a:latin typeface="Baskerville Old Face" panose="02020602080505020303" pitchFamily="18" charset="0"/>
            </a:rPr>
            <a:t>850 Daily</a:t>
          </a:r>
          <a:endParaRPr lang="en-US" dirty="0">
            <a:latin typeface="Baskerville Old Face" panose="02020602080505020303" pitchFamily="18" charset="0"/>
          </a:endParaRPr>
        </a:p>
      </dgm:t>
    </dgm:pt>
    <dgm:pt modelId="{F4D6D6D2-B2A1-4A3B-AA1C-AEC48885BC5D}" type="parTrans" cxnId="{D73F0EBA-1F39-45A6-B022-249CA1488F4B}">
      <dgm:prSet/>
      <dgm:spPr/>
      <dgm:t>
        <a:bodyPr/>
        <a:lstStyle/>
        <a:p>
          <a:endParaRPr lang="en-US"/>
        </a:p>
      </dgm:t>
    </dgm:pt>
    <dgm:pt modelId="{96CEB13B-2283-4F09-8B3D-CC7A013ED0A3}" type="sibTrans" cxnId="{D73F0EBA-1F39-45A6-B022-249CA1488F4B}">
      <dgm:prSet/>
      <dgm:spPr/>
      <dgm:t>
        <a:bodyPr/>
        <a:lstStyle/>
        <a:p>
          <a:endParaRPr lang="en-US"/>
        </a:p>
      </dgm:t>
    </dgm:pt>
    <dgm:pt modelId="{15D54771-862F-4D68-8DC2-A05E293F1A73}">
      <dgm:prSet phldrT="[Text]"/>
      <dgm:spPr/>
      <dgm:t>
        <a:bodyPr/>
        <a:lstStyle/>
        <a:p>
          <a:pPr algn="l"/>
          <a:r>
            <a:rPr lang="en-US" dirty="0" smtClean="0">
              <a:latin typeface="Baskerville Old Face" panose="02020602080505020303" pitchFamily="18" charset="0"/>
            </a:rPr>
            <a:t>155,000+ per year</a:t>
          </a:r>
          <a:endParaRPr lang="en-US" dirty="0">
            <a:latin typeface="Baskerville Old Face" panose="02020602080505020303" pitchFamily="18" charset="0"/>
          </a:endParaRPr>
        </a:p>
      </dgm:t>
    </dgm:pt>
    <dgm:pt modelId="{ACC763EC-2C59-438D-B654-90475DED87E4}" type="parTrans" cxnId="{840E8701-3308-4835-92A8-1EED8A8FA368}">
      <dgm:prSet/>
      <dgm:spPr/>
      <dgm:t>
        <a:bodyPr/>
        <a:lstStyle/>
        <a:p>
          <a:endParaRPr lang="en-US"/>
        </a:p>
      </dgm:t>
    </dgm:pt>
    <dgm:pt modelId="{D711F580-C61D-475E-BC64-25558A730914}" type="sibTrans" cxnId="{840E8701-3308-4835-92A8-1EED8A8FA368}">
      <dgm:prSet/>
      <dgm:spPr/>
      <dgm:t>
        <a:bodyPr/>
        <a:lstStyle/>
        <a:p>
          <a:endParaRPr lang="en-US"/>
        </a:p>
      </dgm:t>
    </dgm:pt>
    <dgm:pt modelId="{B8A8A1EE-53D5-4911-B123-E2796EBC77E2}">
      <dgm:prSet phldrT="[Text]"/>
      <dgm:spPr/>
      <dgm:t>
        <a:bodyPr/>
        <a:lstStyle/>
        <a:p>
          <a:pPr algn="ctr"/>
          <a:r>
            <a:rPr lang="en-US" dirty="0" smtClean="0">
              <a:latin typeface="Baskerville Old Face" panose="02020602080505020303" pitchFamily="18" charset="0"/>
            </a:rPr>
            <a:t>Lunch	</a:t>
          </a:r>
          <a:endParaRPr lang="en-US" dirty="0">
            <a:latin typeface="Baskerville Old Face" panose="02020602080505020303" pitchFamily="18" charset="0"/>
          </a:endParaRPr>
        </a:p>
      </dgm:t>
    </dgm:pt>
    <dgm:pt modelId="{67C93C08-B4F8-41E2-9788-0CB4D121CCCE}" type="parTrans" cxnId="{53C71993-E079-4173-88D1-37B7EDC5C3FA}">
      <dgm:prSet/>
      <dgm:spPr/>
      <dgm:t>
        <a:bodyPr/>
        <a:lstStyle/>
        <a:p>
          <a:endParaRPr lang="en-US"/>
        </a:p>
      </dgm:t>
    </dgm:pt>
    <dgm:pt modelId="{3696E068-8300-4316-ABEA-D408CB10B2A6}" type="sibTrans" cxnId="{53C71993-E079-4173-88D1-37B7EDC5C3FA}">
      <dgm:prSet/>
      <dgm:spPr/>
      <dgm:t>
        <a:bodyPr/>
        <a:lstStyle/>
        <a:p>
          <a:endParaRPr lang="en-US"/>
        </a:p>
      </dgm:t>
    </dgm:pt>
    <dgm:pt modelId="{0D4B05FA-ED1E-4C7B-B0B5-3987CF2D5CCD}">
      <dgm:prSet phldrT="[Text]"/>
      <dgm:spPr/>
      <dgm:t>
        <a:bodyPr/>
        <a:lstStyle/>
        <a:p>
          <a:pPr algn="l"/>
          <a:r>
            <a:rPr lang="en-US" dirty="0" smtClean="0">
              <a:latin typeface="Baskerville Old Face" panose="02020602080505020303" pitchFamily="18" charset="0"/>
            </a:rPr>
            <a:t>1,708 Daily</a:t>
          </a:r>
          <a:endParaRPr lang="en-US" dirty="0">
            <a:latin typeface="Baskerville Old Face" panose="02020602080505020303" pitchFamily="18" charset="0"/>
          </a:endParaRPr>
        </a:p>
      </dgm:t>
    </dgm:pt>
    <dgm:pt modelId="{ACEC4F3F-BFAB-44A5-A553-BC17F83DCDC8}" type="parTrans" cxnId="{BCE2C706-1EA7-4006-BF52-73662D106AFD}">
      <dgm:prSet/>
      <dgm:spPr/>
      <dgm:t>
        <a:bodyPr/>
        <a:lstStyle/>
        <a:p>
          <a:endParaRPr lang="en-US"/>
        </a:p>
      </dgm:t>
    </dgm:pt>
    <dgm:pt modelId="{777C99EA-FBB1-451D-8DF8-F4D7374E09DD}" type="sibTrans" cxnId="{BCE2C706-1EA7-4006-BF52-73662D106AFD}">
      <dgm:prSet/>
      <dgm:spPr/>
      <dgm:t>
        <a:bodyPr/>
        <a:lstStyle/>
        <a:p>
          <a:endParaRPr lang="en-US"/>
        </a:p>
      </dgm:t>
    </dgm:pt>
    <dgm:pt modelId="{0A957B90-6D30-4D5D-9FF2-8085A2076ED5}">
      <dgm:prSet phldrT="[Text]"/>
      <dgm:spPr/>
      <dgm:t>
        <a:bodyPr/>
        <a:lstStyle/>
        <a:p>
          <a:pPr algn="l"/>
          <a:r>
            <a:rPr lang="en-US" dirty="0" smtClean="0">
              <a:latin typeface="Baskerville Old Face" panose="02020602080505020303" pitchFamily="18" charset="0"/>
            </a:rPr>
            <a:t>294,000+ per year</a:t>
          </a:r>
          <a:endParaRPr lang="en-US" dirty="0">
            <a:latin typeface="Baskerville Old Face" panose="02020602080505020303" pitchFamily="18" charset="0"/>
          </a:endParaRPr>
        </a:p>
      </dgm:t>
    </dgm:pt>
    <dgm:pt modelId="{34F0D0AE-EDA6-45A7-A32C-F5539C6411B5}" type="parTrans" cxnId="{5AE4462B-7F7C-403D-9EE3-93684EC525A9}">
      <dgm:prSet/>
      <dgm:spPr/>
      <dgm:t>
        <a:bodyPr/>
        <a:lstStyle/>
        <a:p>
          <a:endParaRPr lang="en-US"/>
        </a:p>
      </dgm:t>
    </dgm:pt>
    <dgm:pt modelId="{B1F10CA6-460B-416E-829F-0E161F628FDD}" type="sibTrans" cxnId="{5AE4462B-7F7C-403D-9EE3-93684EC525A9}">
      <dgm:prSet/>
      <dgm:spPr/>
      <dgm:t>
        <a:bodyPr/>
        <a:lstStyle/>
        <a:p>
          <a:endParaRPr lang="en-US"/>
        </a:p>
      </dgm:t>
    </dgm:pt>
    <dgm:pt modelId="{16A89C2D-B733-412B-97A1-C4FC389E2132}">
      <dgm:prSet phldrT="[Text]"/>
      <dgm:spPr/>
      <dgm:t>
        <a:bodyPr/>
        <a:lstStyle/>
        <a:p>
          <a:pPr algn="ctr"/>
          <a:r>
            <a:rPr lang="en-US" dirty="0" smtClean="0">
              <a:latin typeface="Baskerville Old Face" panose="02020602080505020303" pitchFamily="18" charset="0"/>
            </a:rPr>
            <a:t>After School Snack</a:t>
          </a:r>
          <a:endParaRPr lang="en-US" dirty="0">
            <a:latin typeface="Baskerville Old Face" panose="02020602080505020303" pitchFamily="18" charset="0"/>
          </a:endParaRPr>
        </a:p>
      </dgm:t>
    </dgm:pt>
    <dgm:pt modelId="{2DA156F4-078D-46B3-A5F3-D4A2347460E8}" type="parTrans" cxnId="{EEC28113-5619-4326-840C-706A1A27B225}">
      <dgm:prSet/>
      <dgm:spPr/>
      <dgm:t>
        <a:bodyPr/>
        <a:lstStyle/>
        <a:p>
          <a:endParaRPr lang="en-US"/>
        </a:p>
      </dgm:t>
    </dgm:pt>
    <dgm:pt modelId="{C1CCBBE6-96B8-4A54-819B-A57C88536154}" type="sibTrans" cxnId="{EEC28113-5619-4326-840C-706A1A27B225}">
      <dgm:prSet/>
      <dgm:spPr/>
      <dgm:t>
        <a:bodyPr/>
        <a:lstStyle/>
        <a:p>
          <a:endParaRPr lang="en-US"/>
        </a:p>
      </dgm:t>
    </dgm:pt>
    <dgm:pt modelId="{8BEF90AD-CB59-4EAD-8CE2-9154004D329A}">
      <dgm:prSet phldrT="[Text]"/>
      <dgm:spPr/>
      <dgm:t>
        <a:bodyPr/>
        <a:lstStyle/>
        <a:p>
          <a:pPr algn="l"/>
          <a:r>
            <a:rPr lang="en-US" dirty="0" smtClean="0">
              <a:latin typeface="Baskerville Old Face" panose="02020602080505020303" pitchFamily="18" charset="0"/>
            </a:rPr>
            <a:t>240 Daily</a:t>
          </a:r>
          <a:endParaRPr lang="en-US" dirty="0">
            <a:latin typeface="Baskerville Old Face" panose="02020602080505020303" pitchFamily="18" charset="0"/>
          </a:endParaRPr>
        </a:p>
      </dgm:t>
    </dgm:pt>
    <dgm:pt modelId="{3362E08F-55B3-4948-945A-207DF5AD5B42}" type="parTrans" cxnId="{1470559F-1EBC-43B2-B4DA-F47E63E9B961}">
      <dgm:prSet/>
      <dgm:spPr/>
      <dgm:t>
        <a:bodyPr/>
        <a:lstStyle/>
        <a:p>
          <a:endParaRPr lang="en-US"/>
        </a:p>
      </dgm:t>
    </dgm:pt>
    <dgm:pt modelId="{AEA657D1-57F3-49D4-ACB6-41D55A4D9961}" type="sibTrans" cxnId="{1470559F-1EBC-43B2-B4DA-F47E63E9B961}">
      <dgm:prSet/>
      <dgm:spPr/>
      <dgm:t>
        <a:bodyPr/>
        <a:lstStyle/>
        <a:p>
          <a:endParaRPr lang="en-US"/>
        </a:p>
      </dgm:t>
    </dgm:pt>
    <dgm:pt modelId="{C125BFDD-8131-442D-BAC2-7AC0A8C27B16}">
      <dgm:prSet phldrT="[Text]"/>
      <dgm:spPr/>
      <dgm:t>
        <a:bodyPr/>
        <a:lstStyle/>
        <a:p>
          <a:pPr algn="l"/>
          <a:r>
            <a:rPr lang="en-US" dirty="0" smtClean="0">
              <a:latin typeface="Baskerville Old Face" panose="02020602080505020303" pitchFamily="18" charset="0"/>
            </a:rPr>
            <a:t>57,000+ per year</a:t>
          </a:r>
          <a:endParaRPr lang="en-US" dirty="0">
            <a:latin typeface="Baskerville Old Face" panose="02020602080505020303" pitchFamily="18" charset="0"/>
          </a:endParaRPr>
        </a:p>
      </dgm:t>
    </dgm:pt>
    <dgm:pt modelId="{8124188B-BDCF-4F24-A762-10ACB19481AB}" type="parTrans" cxnId="{EC78838E-DDDD-46C9-987E-582450157627}">
      <dgm:prSet/>
      <dgm:spPr/>
      <dgm:t>
        <a:bodyPr/>
        <a:lstStyle/>
        <a:p>
          <a:endParaRPr lang="en-US"/>
        </a:p>
      </dgm:t>
    </dgm:pt>
    <dgm:pt modelId="{3FF48078-78FB-4DCE-B493-37C6FC100698}" type="sibTrans" cxnId="{EC78838E-DDDD-46C9-987E-582450157627}">
      <dgm:prSet/>
      <dgm:spPr/>
      <dgm:t>
        <a:bodyPr/>
        <a:lstStyle/>
        <a:p>
          <a:endParaRPr lang="en-US"/>
        </a:p>
      </dgm:t>
    </dgm:pt>
    <dgm:pt modelId="{8CDD0DB5-0747-4915-B71B-60D4E33EBF34}" type="pres">
      <dgm:prSet presAssocID="{042A40FA-5261-4D17-8E90-20D68AC8BA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B8D50C-F2A6-4EED-B127-BB47AB223565}" type="pres">
      <dgm:prSet presAssocID="{16B4D1A3-6C4E-470B-917C-61270DD02F9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FEB31-D2BA-4DE8-A74A-1F04CC224DE0}" type="pres">
      <dgm:prSet presAssocID="{775491B4-8D97-4F7A-AE37-CD969336F7A2}" presName="sibTrans" presStyleCnt="0"/>
      <dgm:spPr/>
    </dgm:pt>
    <dgm:pt modelId="{D72545C2-288D-4A47-A2F2-A9A9F3C911F8}" type="pres">
      <dgm:prSet presAssocID="{B8A8A1EE-53D5-4911-B123-E2796EBC77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D64FC3-218F-4BBF-B770-0933C94BF77B}" type="pres">
      <dgm:prSet presAssocID="{3696E068-8300-4316-ABEA-D408CB10B2A6}" presName="sibTrans" presStyleCnt="0"/>
      <dgm:spPr/>
    </dgm:pt>
    <dgm:pt modelId="{C76C2014-ACEE-4900-BAF0-EBE24A8FCA84}" type="pres">
      <dgm:prSet presAssocID="{16A89C2D-B733-412B-97A1-C4FC389E21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A0928-02DF-4A8A-ADF3-200341A96556}" type="presOf" srcId="{16B4D1A3-6C4E-470B-917C-61270DD02F9C}" destId="{A4B8D50C-F2A6-4EED-B127-BB47AB223565}" srcOrd="0" destOrd="0" presId="urn:microsoft.com/office/officeart/2005/8/layout/hList6"/>
    <dgm:cxn modelId="{F5DF40A9-F437-4B4D-B5A7-BFCE69BC821D}" type="presOf" srcId="{0D4B05FA-ED1E-4C7B-B0B5-3987CF2D5CCD}" destId="{D72545C2-288D-4A47-A2F2-A9A9F3C911F8}" srcOrd="0" destOrd="1" presId="urn:microsoft.com/office/officeart/2005/8/layout/hList6"/>
    <dgm:cxn modelId="{E9D16724-2B57-457B-8C53-765C15CDBF02}" type="presOf" srcId="{042A40FA-5261-4D17-8E90-20D68AC8BAC6}" destId="{8CDD0DB5-0747-4915-B71B-60D4E33EBF34}" srcOrd="0" destOrd="0" presId="urn:microsoft.com/office/officeart/2005/8/layout/hList6"/>
    <dgm:cxn modelId="{5AE4462B-7F7C-403D-9EE3-93684EC525A9}" srcId="{B8A8A1EE-53D5-4911-B123-E2796EBC77E2}" destId="{0A957B90-6D30-4D5D-9FF2-8085A2076ED5}" srcOrd="1" destOrd="0" parTransId="{34F0D0AE-EDA6-45A7-A32C-F5539C6411B5}" sibTransId="{B1F10CA6-460B-416E-829F-0E161F628FDD}"/>
    <dgm:cxn modelId="{EEC28113-5619-4326-840C-706A1A27B225}" srcId="{042A40FA-5261-4D17-8E90-20D68AC8BAC6}" destId="{16A89C2D-B733-412B-97A1-C4FC389E2132}" srcOrd="2" destOrd="0" parTransId="{2DA156F4-078D-46B3-A5F3-D4A2347460E8}" sibTransId="{C1CCBBE6-96B8-4A54-819B-A57C88536154}"/>
    <dgm:cxn modelId="{D9F25B0E-5746-4F93-A376-93B7F86C8E9E}" type="presOf" srcId="{614CACAF-4E0C-4295-9C2C-4A568DB39E0B}" destId="{A4B8D50C-F2A6-4EED-B127-BB47AB223565}" srcOrd="0" destOrd="1" presId="urn:microsoft.com/office/officeart/2005/8/layout/hList6"/>
    <dgm:cxn modelId="{53C71993-E079-4173-88D1-37B7EDC5C3FA}" srcId="{042A40FA-5261-4D17-8E90-20D68AC8BAC6}" destId="{B8A8A1EE-53D5-4911-B123-E2796EBC77E2}" srcOrd="1" destOrd="0" parTransId="{67C93C08-B4F8-41E2-9788-0CB4D121CCCE}" sibTransId="{3696E068-8300-4316-ABEA-D408CB10B2A6}"/>
    <dgm:cxn modelId="{0CD04E4F-B9F9-418C-B6AA-EB50FF428F04}" type="presOf" srcId="{0A957B90-6D30-4D5D-9FF2-8085A2076ED5}" destId="{D72545C2-288D-4A47-A2F2-A9A9F3C911F8}" srcOrd="0" destOrd="2" presId="urn:microsoft.com/office/officeart/2005/8/layout/hList6"/>
    <dgm:cxn modelId="{05C45E94-871F-4D45-884F-998713620CE1}" type="presOf" srcId="{B8A8A1EE-53D5-4911-B123-E2796EBC77E2}" destId="{D72545C2-288D-4A47-A2F2-A9A9F3C911F8}" srcOrd="0" destOrd="0" presId="urn:microsoft.com/office/officeart/2005/8/layout/hList6"/>
    <dgm:cxn modelId="{6D3FAACC-D200-4BE4-AF81-01B2EC88B332}" type="presOf" srcId="{8BEF90AD-CB59-4EAD-8CE2-9154004D329A}" destId="{C76C2014-ACEE-4900-BAF0-EBE24A8FCA84}" srcOrd="0" destOrd="1" presId="urn:microsoft.com/office/officeart/2005/8/layout/hList6"/>
    <dgm:cxn modelId="{1470559F-1EBC-43B2-B4DA-F47E63E9B961}" srcId="{16A89C2D-B733-412B-97A1-C4FC389E2132}" destId="{8BEF90AD-CB59-4EAD-8CE2-9154004D329A}" srcOrd="0" destOrd="0" parTransId="{3362E08F-55B3-4948-945A-207DF5AD5B42}" sibTransId="{AEA657D1-57F3-49D4-ACB6-41D55A4D9961}"/>
    <dgm:cxn modelId="{EC78838E-DDDD-46C9-987E-582450157627}" srcId="{16A89C2D-B733-412B-97A1-C4FC389E2132}" destId="{C125BFDD-8131-442D-BAC2-7AC0A8C27B16}" srcOrd="1" destOrd="0" parTransId="{8124188B-BDCF-4F24-A762-10ACB19481AB}" sibTransId="{3FF48078-78FB-4DCE-B493-37C6FC100698}"/>
    <dgm:cxn modelId="{840E8701-3308-4835-92A8-1EED8A8FA368}" srcId="{16B4D1A3-6C4E-470B-917C-61270DD02F9C}" destId="{15D54771-862F-4D68-8DC2-A05E293F1A73}" srcOrd="1" destOrd="0" parTransId="{ACC763EC-2C59-438D-B654-90475DED87E4}" sibTransId="{D711F580-C61D-475E-BC64-25558A730914}"/>
    <dgm:cxn modelId="{AE285607-BBDC-42A9-96E3-E61A1D4F3986}" type="presOf" srcId="{16A89C2D-B733-412B-97A1-C4FC389E2132}" destId="{C76C2014-ACEE-4900-BAF0-EBE24A8FCA84}" srcOrd="0" destOrd="0" presId="urn:microsoft.com/office/officeart/2005/8/layout/hList6"/>
    <dgm:cxn modelId="{D73F0EBA-1F39-45A6-B022-249CA1488F4B}" srcId="{16B4D1A3-6C4E-470B-917C-61270DD02F9C}" destId="{614CACAF-4E0C-4295-9C2C-4A568DB39E0B}" srcOrd="0" destOrd="0" parTransId="{F4D6D6D2-B2A1-4A3B-AA1C-AEC48885BC5D}" sibTransId="{96CEB13B-2283-4F09-8B3D-CC7A013ED0A3}"/>
    <dgm:cxn modelId="{0844F8B6-4049-42C1-9E7C-C0D556E40ACD}" srcId="{042A40FA-5261-4D17-8E90-20D68AC8BAC6}" destId="{16B4D1A3-6C4E-470B-917C-61270DD02F9C}" srcOrd="0" destOrd="0" parTransId="{02652282-9109-4754-A199-024128250D9A}" sibTransId="{775491B4-8D97-4F7A-AE37-CD969336F7A2}"/>
    <dgm:cxn modelId="{CB8B240E-8CFE-4EB2-AA49-5FC2DF0553D9}" type="presOf" srcId="{15D54771-862F-4D68-8DC2-A05E293F1A73}" destId="{A4B8D50C-F2A6-4EED-B127-BB47AB223565}" srcOrd="0" destOrd="2" presId="urn:microsoft.com/office/officeart/2005/8/layout/hList6"/>
    <dgm:cxn modelId="{BCE2C706-1EA7-4006-BF52-73662D106AFD}" srcId="{B8A8A1EE-53D5-4911-B123-E2796EBC77E2}" destId="{0D4B05FA-ED1E-4C7B-B0B5-3987CF2D5CCD}" srcOrd="0" destOrd="0" parTransId="{ACEC4F3F-BFAB-44A5-A553-BC17F83DCDC8}" sibTransId="{777C99EA-FBB1-451D-8DF8-F4D7374E09DD}"/>
    <dgm:cxn modelId="{4D7DC77D-B121-49EC-B8A2-D1B81DA353A0}" type="presOf" srcId="{C125BFDD-8131-442D-BAC2-7AC0A8C27B16}" destId="{C76C2014-ACEE-4900-BAF0-EBE24A8FCA84}" srcOrd="0" destOrd="2" presId="urn:microsoft.com/office/officeart/2005/8/layout/hList6"/>
    <dgm:cxn modelId="{803B9B19-697C-45F8-A6A7-AFEB5D496B0C}" type="presParOf" srcId="{8CDD0DB5-0747-4915-B71B-60D4E33EBF34}" destId="{A4B8D50C-F2A6-4EED-B127-BB47AB223565}" srcOrd="0" destOrd="0" presId="urn:microsoft.com/office/officeart/2005/8/layout/hList6"/>
    <dgm:cxn modelId="{D909F1E6-F29F-4D46-8E1C-6059C542A6A4}" type="presParOf" srcId="{8CDD0DB5-0747-4915-B71B-60D4E33EBF34}" destId="{DBEFEB31-D2BA-4DE8-A74A-1F04CC224DE0}" srcOrd="1" destOrd="0" presId="urn:microsoft.com/office/officeart/2005/8/layout/hList6"/>
    <dgm:cxn modelId="{63D636F3-E599-41DF-B4B8-C7C3184B4B71}" type="presParOf" srcId="{8CDD0DB5-0747-4915-B71B-60D4E33EBF34}" destId="{D72545C2-288D-4A47-A2F2-A9A9F3C911F8}" srcOrd="2" destOrd="0" presId="urn:microsoft.com/office/officeart/2005/8/layout/hList6"/>
    <dgm:cxn modelId="{9EC18A58-5291-4E3F-9614-C2C2D9445C56}" type="presParOf" srcId="{8CDD0DB5-0747-4915-B71B-60D4E33EBF34}" destId="{6BD64FC3-218F-4BBF-B770-0933C94BF77B}" srcOrd="3" destOrd="0" presId="urn:microsoft.com/office/officeart/2005/8/layout/hList6"/>
    <dgm:cxn modelId="{9DFC1A0A-FFC4-4517-8A7B-A9EFE8BA22EC}" type="presParOf" srcId="{8CDD0DB5-0747-4915-B71B-60D4E33EBF34}" destId="{C76C2014-ACEE-4900-BAF0-EBE24A8FCA8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8D50C-F2A6-4EED-B127-BB47AB223565}">
      <dsp:nvSpPr>
        <dsp:cNvPr id="0" name=""/>
        <dsp:cNvSpPr/>
      </dsp:nvSpPr>
      <dsp:spPr>
        <a:xfrm rot="16200000">
          <a:off x="-1003365" y="1004155"/>
          <a:ext cx="4064000" cy="2055688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0" rIns="192903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Baskerville Old Face" panose="02020602080505020303" pitchFamily="18" charset="0"/>
            </a:rPr>
            <a:t>Breakfast</a:t>
          </a:r>
          <a:endParaRPr lang="en-US" sz="3000" kern="1200" dirty="0">
            <a:latin typeface="Baskerville Old Face" panose="020206020805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Baskerville Old Face" panose="02020602080505020303" pitchFamily="18" charset="0"/>
            </a:rPr>
            <a:t>850 Daily</a:t>
          </a:r>
          <a:endParaRPr lang="en-US" sz="2300" kern="1200" dirty="0">
            <a:latin typeface="Baskerville Old Face" panose="020206020805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Baskerville Old Face" panose="02020602080505020303" pitchFamily="18" charset="0"/>
            </a:rPr>
            <a:t>155,000+ per year</a:t>
          </a:r>
          <a:endParaRPr lang="en-US" sz="2300" kern="1200" dirty="0">
            <a:latin typeface="Baskerville Old Face" panose="02020602080505020303" pitchFamily="18" charset="0"/>
          </a:endParaRPr>
        </a:p>
      </dsp:txBody>
      <dsp:txXfrm rot="5400000">
        <a:off x="791" y="812799"/>
        <a:ext cx="2055688" cy="2438400"/>
      </dsp:txXfrm>
    </dsp:sp>
    <dsp:sp modelId="{D72545C2-288D-4A47-A2F2-A9A9F3C911F8}">
      <dsp:nvSpPr>
        <dsp:cNvPr id="0" name=""/>
        <dsp:cNvSpPr/>
      </dsp:nvSpPr>
      <dsp:spPr>
        <a:xfrm rot="16200000">
          <a:off x="1206499" y="1004155"/>
          <a:ext cx="4064000" cy="2055688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0" rIns="192903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Baskerville Old Face" panose="02020602080505020303" pitchFamily="18" charset="0"/>
            </a:rPr>
            <a:t>Lunch	</a:t>
          </a:r>
          <a:endParaRPr lang="en-US" sz="3000" kern="1200" dirty="0">
            <a:latin typeface="Baskerville Old Face" panose="020206020805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Baskerville Old Face" panose="02020602080505020303" pitchFamily="18" charset="0"/>
            </a:rPr>
            <a:t>1,708 Daily</a:t>
          </a:r>
          <a:endParaRPr lang="en-US" sz="2300" kern="1200" dirty="0">
            <a:latin typeface="Baskerville Old Face" panose="020206020805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Baskerville Old Face" panose="02020602080505020303" pitchFamily="18" charset="0"/>
            </a:rPr>
            <a:t>294,000+ per year</a:t>
          </a:r>
          <a:endParaRPr lang="en-US" sz="2300" kern="1200" dirty="0">
            <a:latin typeface="Baskerville Old Face" panose="02020602080505020303" pitchFamily="18" charset="0"/>
          </a:endParaRPr>
        </a:p>
      </dsp:txBody>
      <dsp:txXfrm rot="5400000">
        <a:off x="2210655" y="812799"/>
        <a:ext cx="2055688" cy="2438400"/>
      </dsp:txXfrm>
    </dsp:sp>
    <dsp:sp modelId="{C76C2014-ACEE-4900-BAF0-EBE24A8FCA84}">
      <dsp:nvSpPr>
        <dsp:cNvPr id="0" name=""/>
        <dsp:cNvSpPr/>
      </dsp:nvSpPr>
      <dsp:spPr>
        <a:xfrm rot="16200000">
          <a:off x="3416365" y="1004155"/>
          <a:ext cx="4064000" cy="2055688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0" rIns="192903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Baskerville Old Face" panose="02020602080505020303" pitchFamily="18" charset="0"/>
            </a:rPr>
            <a:t>After School Snack</a:t>
          </a:r>
          <a:endParaRPr lang="en-US" sz="3000" kern="1200" dirty="0">
            <a:latin typeface="Baskerville Old Face" panose="020206020805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Baskerville Old Face" panose="02020602080505020303" pitchFamily="18" charset="0"/>
            </a:rPr>
            <a:t>240 Daily</a:t>
          </a:r>
          <a:endParaRPr lang="en-US" sz="2300" kern="1200" dirty="0">
            <a:latin typeface="Baskerville Old Face" panose="02020602080505020303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latin typeface="Baskerville Old Face" panose="02020602080505020303" pitchFamily="18" charset="0"/>
            </a:rPr>
            <a:t>57,000+ per year</a:t>
          </a:r>
          <a:endParaRPr lang="en-US" sz="2300" kern="1200" dirty="0">
            <a:latin typeface="Baskerville Old Face" panose="02020602080505020303" pitchFamily="18" charset="0"/>
          </a:endParaRPr>
        </a:p>
      </dsp:txBody>
      <dsp:txXfrm rot="5400000">
        <a:off x="4420521" y="812799"/>
        <a:ext cx="2055688" cy="243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596BB65-3A8A-4572-B50D-A6C40962221E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0D78854-A583-4243-B1DC-2F355FBAE8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98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052CEFC-1D10-445C-AF02-21BC2DC01236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9323604-DD6B-46B4-8162-25CE32C352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3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9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84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84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6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9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Regulated?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09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98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7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96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9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23604-DD6B-46B4-8162-25CE32C352D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5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2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3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82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7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5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1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7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15AA-E4BC-4D76-BB89-968811D18D8A}" type="datetimeFigureOut">
              <a:rPr lang="en-US" smtClean="0"/>
              <a:t>11/30/17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7FB71-F311-4770-9308-497D609AC4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4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828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Community Eligibility Program:</a:t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dirty="0" smtClean="0">
                <a:latin typeface="Britannic Bold" panose="020B0903060703020204" pitchFamily="34" charset="0"/>
              </a:rPr>
              <a:t>Serving the Students of Geneva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906" y1="27379" x2="35955" y2="15526"/>
                        <a14:foregroundMark x1="54120" y1="22371" x2="68914" y2="8681"/>
                        <a14:foregroundMark x1="74906" y1="32220" x2="92509" y2="25376"/>
                        <a14:foregroundMark x1="84270" y1="68614" x2="93633" y2="56260"/>
                        <a14:foregroundMark x1="55243" y1="48414" x2="50187" y2="46077"/>
                        <a14:foregroundMark x1="32022" y1="64608" x2="43633" y2="61770"/>
                        <a14:foregroundMark x1="61798" y1="78464" x2="55243" y2="92654"/>
                        <a14:foregroundMark x1="56180" y1="46578" x2="42509" y2="45075"/>
                        <a14:foregroundMark x1="24345" y1="21536" x2="37079" y2="25876"/>
                        <a14:foregroundMark x1="19850" y1="28881" x2="33146" y2="35225"/>
                        <a14:foregroundMark x1="19476" y1="36227" x2="23783" y2="38564"/>
                        <a14:foregroundMark x1="49064" y1="32220" x2="65543" y2="23372"/>
                        <a14:foregroundMark x1="70599" y1="46077" x2="92509" y2="14190"/>
                        <a14:foregroundMark x1="64045" y1="20534" x2="73783" y2="7679"/>
                        <a14:foregroundMark x1="80524" y1="41569" x2="88764" y2="34224"/>
                        <a14:foregroundMark x1="76592" y1="67613" x2="93071" y2="50417"/>
                        <a14:foregroundMark x1="51311" y1="95492" x2="47940" y2="88147"/>
                        <a14:foregroundMark x1="7303" y1="56761" x2="24906" y2="49416"/>
                        <a14:foregroundMark x1="31461" y1="47412" x2="41948" y2="46077"/>
                        <a14:foregroundMark x1="49064" y1="41068" x2="56742" y2="44073"/>
                        <a14:foregroundMark x1="58427" y1="50918" x2="60674" y2="56260"/>
                        <a14:foregroundMark x1="25468" y1="64107" x2="26592" y2="67613"/>
                        <a14:foregroundMark x1="27154" y1="70952" x2="29775" y2="73456"/>
                        <a14:foregroundMark x1="34270" y1="75960" x2="38577" y2="75459"/>
                        <a14:foregroundMark x1="6180" y1="61770" x2="7303" y2="65609"/>
                        <a14:foregroundMark x1="11610" y1="79800" x2="18352" y2="85309"/>
                        <a14:backgroundMark x1="11610" y1="11185" x2="8427" y2="25876"/>
                        <a14:backgroundMark x1="71723" y1="55760" x2="75468" y2="54758"/>
                        <a14:backgroundMark x1="87079" y1="5843" x2="76030" y2="19533"/>
                        <a14:backgroundMark x1="55243" y1="8681" x2="48502" y2="11686"/>
                        <a14:backgroundMark x1="40262" y1="39566" x2="41948" y2="30384"/>
                        <a14:backgroundMark x1="77154" y1="88147" x2="71161" y2="80301"/>
                        <a14:backgroundMark x1="27715" y1="92154" x2="16105" y2="9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352879" cy="151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egwestfall\AppData\Local\Microsoft\Windows\Temporary Internet Files\Content.IE5\JGR0L7RI\bi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megwestfall\AppData\Local\Microsoft\Windows\Temporary Internet Files\Content.IE5\FPSTS2MD\school-food-color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4045508" cy="2575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8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Program Funding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2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 smtClean="0">
                <a:latin typeface="Baskerville Old Face" panose="02020602080505020303" pitchFamily="18" charset="0"/>
              </a:rPr>
              <a:t>Because of the Community Eligibility Program all students are able to eat for free during the 2017-2018 school year. Funding for the School Nutrition Program relies solely on State and Federal Aid. Reimbursement per meal is as follows:</a:t>
            </a:r>
          </a:p>
          <a:p>
            <a:pPr marL="0" indent="0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Meal 			Federal		State   </a:t>
            </a:r>
          </a:p>
          <a:p>
            <a:pPr marL="0" indent="0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Breakfast		$1.9647	</a:t>
            </a:r>
            <a:r>
              <a:rPr lang="en-US" sz="3000" dirty="0">
                <a:latin typeface="Baskerville Old Face" panose="02020602080505020303" pitchFamily="18" charset="0"/>
              </a:rPr>
              <a:t>	</a:t>
            </a:r>
            <a:r>
              <a:rPr lang="en-US" sz="3000" dirty="0" smtClean="0">
                <a:latin typeface="Baskerville Old Face" panose="02020602080505020303" pitchFamily="18" charset="0"/>
              </a:rPr>
              <a:t>$.0963</a:t>
            </a:r>
          </a:p>
          <a:p>
            <a:pPr marL="0" indent="0">
              <a:buNone/>
            </a:pPr>
            <a:r>
              <a:rPr lang="en-US" sz="3000" dirty="0">
                <a:latin typeface="Baskerville Old Face" panose="02020602080505020303" pitchFamily="18" charset="0"/>
              </a:rPr>
              <a:t>	</a:t>
            </a:r>
            <a:r>
              <a:rPr lang="en-US" sz="3000" dirty="0" smtClean="0">
                <a:latin typeface="Baskerville Old Face" panose="02020602080505020303" pitchFamily="18" charset="0"/>
              </a:rPr>
              <a:t>			   Total $2.061/Meal</a:t>
            </a:r>
          </a:p>
          <a:p>
            <a:pPr marL="0" indent="0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Lunch 		$ 3.105 		$.0599</a:t>
            </a:r>
          </a:p>
          <a:p>
            <a:pPr marL="0" indent="0">
              <a:buNone/>
            </a:pPr>
            <a:r>
              <a:rPr lang="en-US" sz="3000" dirty="0">
                <a:latin typeface="Baskerville Old Face" panose="02020602080505020303" pitchFamily="18" charset="0"/>
              </a:rPr>
              <a:t>	</a:t>
            </a:r>
            <a:r>
              <a:rPr lang="en-US" sz="3000" dirty="0" smtClean="0">
                <a:latin typeface="Baskerville Old Face" panose="02020602080505020303" pitchFamily="18" charset="0"/>
              </a:rPr>
              <a:t>			Total $3.1649/Meal</a:t>
            </a: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8" name="Picture 4" descr="C:\Users\megwestfall\AppData\Local\Microsoft\Windows\Temporary Internet Files\Content.IE5\INGGRZZG\money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228725" cy="97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09600" y="5257800"/>
            <a:ext cx="647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" y="4343400"/>
            <a:ext cx="6480175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498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Revenue</a:t>
            </a:r>
            <a:endParaRPr lang="en-US" dirty="0">
              <a:latin typeface="Britannic Bold" panose="020B09030607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757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59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Food Service Expenses</a:t>
            </a:r>
            <a:endParaRPr lang="en-US" dirty="0">
              <a:latin typeface="Britannic Bold" panose="020B0903060703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922819"/>
              </p:ext>
            </p:extLst>
          </p:nvPr>
        </p:nvGraphicFramePr>
        <p:xfrm>
          <a:off x="1447800" y="1600200"/>
          <a:ext cx="6705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542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Call For Action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2008: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 Raising concern for feeding Children while not at school {weekends &amp; school breaks}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District reached out to FoodLink in Rochester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December of 2008 distribution of weekend bags began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144 bags were being distributed every 2 weeks</a:t>
            </a:r>
          </a:p>
          <a:p>
            <a:pPr lvl="2"/>
            <a:r>
              <a:rPr lang="en-US" dirty="0">
                <a:latin typeface="Baskerville Old Face" panose="02020602080505020303" pitchFamily="18" charset="0"/>
              </a:rPr>
              <a:t>FoodLink’s rule:</a:t>
            </a:r>
          </a:p>
          <a:p>
            <a:pPr lvl="3"/>
            <a:r>
              <a:rPr lang="en-US" dirty="0">
                <a:latin typeface="Baskerville Old Face" panose="02020602080505020303" pitchFamily="18" charset="0"/>
              </a:rPr>
              <a:t>Select families who qualify for Free meals </a:t>
            </a:r>
          </a:p>
          <a:p>
            <a:pPr lvl="3"/>
            <a:r>
              <a:rPr lang="en-US" dirty="0">
                <a:latin typeface="Baskerville Old Face" panose="02020602080505020303" pitchFamily="18" charset="0"/>
              </a:rPr>
              <a:t>Ask parents if they are interested in participation</a:t>
            </a:r>
          </a:p>
          <a:p>
            <a:pPr lvl="2"/>
            <a:endParaRPr lang="en-US" dirty="0" smtClean="0"/>
          </a:p>
        </p:txBody>
      </p:sp>
      <p:pic>
        <p:nvPicPr>
          <p:cNvPr id="3074" name="Picture 2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megwestfall\AppData\Local\Microsoft\Windows\Temporary Internet Files\Content.IE5\UR4MMH60\b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5359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megwestfall\AppData\Local\Microsoft\Windows\Temporary Internet Files\Content.IE5\KEPKIAJ7\child-and-empty-plate-205x15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594" y="5257800"/>
            <a:ext cx="1666241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0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BackPack Program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2009 Increased distribution to 188 bags every 2 weeks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2013 funding for the FoodLink grant came to an end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Forced to downsize program to 100 bags twice a month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District used grant money that was available in addition to support from the community through: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Staff fundraisers {wear jeans day}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Hobart &amp;William Smith Rowing &amp; Lacrosse teams financial donations</a:t>
            </a:r>
          </a:p>
          <a:p>
            <a:pPr lvl="2"/>
            <a:r>
              <a:rPr lang="en-US" dirty="0" smtClean="0">
                <a:latin typeface="Baskerville Old Face" panose="02020602080505020303" pitchFamily="18" charset="0"/>
              </a:rPr>
              <a:t>Seneca Foods Corporation: food donations</a:t>
            </a:r>
          </a:p>
          <a:p>
            <a:pPr marL="914400" lvl="2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06" y="5410200"/>
            <a:ext cx="1573093" cy="136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78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BackPack Program Sponsor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Geneva Rotary Club committed to sponsoring Geneva City School’s BackPack Program in 2016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Donating $1,500 in that spring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2016-2017 School Year donated $14,000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2017-2018 School Year donated $12,000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4800600"/>
            <a:ext cx="9144000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3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Current Back </a:t>
            </a:r>
            <a:r>
              <a:rPr lang="en-US" dirty="0">
                <a:latin typeface="Britannic Bold" panose="020B0903060703020204" pitchFamily="34" charset="0"/>
              </a:rPr>
              <a:t>Pack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09" y="3810000"/>
            <a:ext cx="1754982" cy="2629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Every 2 weeks we team </a:t>
            </a:r>
            <a:r>
              <a:rPr lang="en-US" dirty="0">
                <a:latin typeface="Baskerville Old Face" panose="02020602080505020303" pitchFamily="18" charset="0"/>
              </a:rPr>
              <a:t>up with </a:t>
            </a:r>
            <a:r>
              <a:rPr lang="en-US" dirty="0" smtClean="0">
                <a:latin typeface="Baskerville Old Face" panose="02020602080505020303" pitchFamily="18" charset="0"/>
              </a:rPr>
              <a:t>FoodLink to </a:t>
            </a:r>
            <a:r>
              <a:rPr lang="en-US" dirty="0">
                <a:latin typeface="Baskerville Old Face" panose="02020602080505020303" pitchFamily="18" charset="0"/>
              </a:rPr>
              <a:t>provide </a:t>
            </a:r>
            <a:r>
              <a:rPr lang="en-US" dirty="0" smtClean="0">
                <a:latin typeface="Baskerville Old Face" panose="02020602080505020303" pitchFamily="18" charset="0"/>
              </a:rPr>
              <a:t>160 </a:t>
            </a:r>
            <a:r>
              <a:rPr lang="en-US" dirty="0">
                <a:latin typeface="Baskerville Old Face" panose="02020602080505020303" pitchFamily="18" charset="0"/>
              </a:rPr>
              <a:t>meal packs to needy children </a:t>
            </a:r>
            <a:r>
              <a:rPr lang="en-US" dirty="0" smtClean="0">
                <a:latin typeface="Baskerville Old Face" panose="02020602080505020303" pitchFamily="18" charset="0"/>
              </a:rPr>
              <a:t>within Geneva Elementary Schools and Head Start.</a:t>
            </a:r>
          </a:p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 </a:t>
            </a:r>
            <a:r>
              <a:rPr lang="en-US" sz="2800" b="1" dirty="0" smtClean="0">
                <a:latin typeface="Britannic Bold" panose="020B0903060703020204" pitchFamily="34" charset="0"/>
              </a:rPr>
              <a:t>The </a:t>
            </a:r>
            <a:r>
              <a:rPr lang="en-US" sz="2800" b="1" dirty="0">
                <a:latin typeface="Britannic Bold" panose="020B0903060703020204" pitchFamily="34" charset="0"/>
              </a:rPr>
              <a:t>packs </a:t>
            </a:r>
            <a:r>
              <a:rPr lang="en-US" sz="2800" b="1" dirty="0" smtClean="0">
                <a:latin typeface="Britannic Bold" panose="020B0903060703020204" pitchFamily="34" charset="0"/>
              </a:rPr>
              <a:t>include a weekends worth of nutritious food at a cost of $4.40 per bag.</a:t>
            </a:r>
            <a:endParaRPr lang="en-US" sz="28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3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Wegmans Fill the Bus Campaign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629">
            <a:off x="6099308" y="4607034"/>
            <a:ext cx="2847975" cy="1600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42588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1377695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Provides $600 of food/money to Geneva’s BackPack Program annually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askerville Old Face" panose="02020602080505020303" pitchFamily="18" charset="0"/>
              </a:rPr>
              <a:t>Program benefits local area BackPack Programs run through FoodLink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9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How Did School Lunch Begin?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1791"/>
            <a:ext cx="8229600" cy="49831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latin typeface="Baskerville Old Face" panose="02020602080505020303" pitchFamily="18" charset="0"/>
              </a:rPr>
              <a:t>The National School Lunch Program was created in 1946 when President Truman signed the National School Lunch Act into </a:t>
            </a:r>
            <a:r>
              <a:rPr lang="en-US" sz="3000" dirty="0" smtClean="0">
                <a:latin typeface="Baskerville Old Face" panose="02020602080505020303" pitchFamily="18" charset="0"/>
              </a:rPr>
              <a:t>law. </a:t>
            </a:r>
          </a:p>
          <a:p>
            <a:pPr marL="0" indent="0" algn="ctr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Reasons to support the new legislation include:</a:t>
            </a:r>
          </a:p>
          <a:p>
            <a:pPr marL="0" indent="0" algn="ctr">
              <a:buNone/>
            </a:pPr>
            <a:endParaRPr lang="en-US" sz="30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1. During </a:t>
            </a:r>
            <a:r>
              <a:rPr lang="en-US" sz="3000" dirty="0">
                <a:latin typeface="Baskerville Old Face" panose="02020602080505020303" pitchFamily="18" charset="0"/>
              </a:rPr>
              <a:t>physical examinations  for military service in WWII, many young men were malnourished.  </a:t>
            </a:r>
            <a:endParaRPr lang="en-US" sz="30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2</a:t>
            </a:r>
            <a:r>
              <a:rPr lang="en-US" sz="3000" dirty="0">
                <a:latin typeface="Baskerville Old Face" panose="02020602080505020303" pitchFamily="18" charset="0"/>
              </a:rPr>
              <a:t>. An outlet was needed for agricultural commodities produced by flourishing farms after WWII. </a:t>
            </a:r>
            <a:endParaRPr lang="en-US" sz="3000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sz="3000" dirty="0" smtClean="0">
                <a:latin typeface="Baskerville Old Face" panose="02020602080505020303" pitchFamily="18" charset="0"/>
              </a:rPr>
              <a:t>3</a:t>
            </a:r>
            <a:r>
              <a:rPr lang="en-US" sz="3000" dirty="0">
                <a:latin typeface="Baskerville Old Face" panose="02020602080505020303" pitchFamily="18" charset="0"/>
              </a:rPr>
              <a:t>. Lunch at school provided a better </a:t>
            </a:r>
            <a:r>
              <a:rPr lang="en-US" sz="3000" dirty="0" smtClean="0">
                <a:latin typeface="Baskerville Old Face" panose="02020602080505020303" pitchFamily="18" charset="0"/>
              </a:rPr>
              <a:t>environment </a:t>
            </a:r>
            <a:r>
              <a:rPr lang="en-US" sz="3000" dirty="0">
                <a:latin typeface="Baskerville Old Face" panose="02020602080505020303" pitchFamily="18" charset="0"/>
              </a:rPr>
              <a:t>for learning to take place. </a:t>
            </a:r>
            <a:r>
              <a:rPr lang="en-US" sz="3000" dirty="0" smtClean="0">
                <a:latin typeface="Baskerville Old Face" panose="02020602080505020303" pitchFamily="18" charset="0"/>
              </a:rPr>
              <a:t> </a:t>
            </a:r>
            <a:endParaRPr lang="en-US" sz="3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C:\Users\megwestfall\AppData\Local\Microsoft\Windows\Temporary Internet Files\Content.IE5\UL03OY1Q\bi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egwestfall\AppData\Local\Microsoft\Windows\Temporary Internet Files\Content.IE5\UL03OY1Q\bi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egwestfall\AppData\Local\Microsoft\Windows\Temporary Internet Files\Content.IE5\UL03OY1Q\bi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3"/>
          <a:stretch/>
        </p:blipFill>
        <p:spPr bwMode="auto">
          <a:xfrm>
            <a:off x="6477000" y="5540492"/>
            <a:ext cx="914401" cy="1187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C:\Users\megwestfall\AppData\Local\Microsoft\Windows\Temporary Internet Files\Content.IE5\INGGRZZG\harry-s-truman-01[1].gif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063" l="6875" r="96875">
                        <a14:foregroundMark x1="30000" y1="85625" x2="31875" y2="74375"/>
                        <a14:foregroundMark x1="55937" y1="92500" x2="71563" y2="82813"/>
                        <a14:foregroundMark x1="85625" y1="72188" x2="86875" y2="58125"/>
                        <a14:foregroundMark x1="41563" y1="65625" x2="57188" y2="24063"/>
                        <a14:foregroundMark x1="15313" y1="44063" x2="32188" y2="35000"/>
                        <a14:foregroundMark x1="15625" y1="37813" x2="30000" y2="23438"/>
                        <a14:foregroundMark x1="15313" y1="45625" x2="13438" y2="58125"/>
                        <a14:foregroundMark x1="13438" y1="58438" x2="36563" y2="4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8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The </a:t>
            </a:r>
            <a:r>
              <a:rPr lang="en-US" dirty="0">
                <a:latin typeface="Baskerville Old Face" panose="02020602080505020303" pitchFamily="18" charset="0"/>
              </a:rPr>
              <a:t>National School Lunch Program is a federal nutrition assistance program operating in over 101,000 public and non-profit private schools and residential care institutions. </a:t>
            </a: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Regulated </a:t>
            </a:r>
            <a:r>
              <a:rPr lang="en-US" dirty="0">
                <a:latin typeface="Baskerville Old Face" panose="02020602080505020303" pitchFamily="18" charset="0"/>
              </a:rPr>
              <a:t>and administered at the federal level by the Food and Nutrition Service of the United States Department of Agriculture (USDA), it currently provides nutritionally balanced, low-cost or free lunches to more than 31 million U.S. children each school </a:t>
            </a:r>
            <a:r>
              <a:rPr lang="en-US" dirty="0" smtClean="0">
                <a:latin typeface="Baskerville Old Face" panose="02020602080505020303" pitchFamily="18" charset="0"/>
              </a:rPr>
              <a:t>day.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"/>
            <a:ext cx="331205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44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Britannic Bold" panose="020B0903060703020204" pitchFamily="34" charset="0"/>
              </a:rPr>
              <a:t>Facts About Child Nutrition Programs</a:t>
            </a:r>
            <a:endParaRPr lang="en-US" sz="3600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School food programs in New York State are run as market driven, nonprofit operations.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Program </a:t>
            </a:r>
            <a:r>
              <a:rPr lang="en-US" dirty="0">
                <a:latin typeface="Baskerville Old Face" panose="02020602080505020303" pitchFamily="18" charset="0"/>
              </a:rPr>
              <a:t>f</a:t>
            </a:r>
            <a:r>
              <a:rPr lang="en-US" dirty="0" smtClean="0">
                <a:latin typeface="Baskerville Old Face" panose="02020602080505020303" pitchFamily="18" charset="0"/>
              </a:rPr>
              <a:t>unding is derived from reimbursement through Federal and State agencies. </a:t>
            </a:r>
          </a:p>
          <a:p>
            <a:pPr lvl="1"/>
            <a:r>
              <a:rPr lang="en-US" dirty="0" smtClean="0">
                <a:latin typeface="Baskerville Old Face" panose="02020602080505020303" pitchFamily="18" charset="0"/>
              </a:rPr>
              <a:t>The School Nutrition Fund receives no financial support from the local school district.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Revenues must cover all costs; food, supplies, labor, fringe benefits,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46" b="89848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14399"/>
            <a:ext cx="1844272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2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Healthy Hunger-Free Kids Act (HHFKA)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53766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Created in 2010 and instituted in 2011 by President Obama the focus of HHFKA is to:</a:t>
            </a:r>
          </a:p>
          <a:p>
            <a:r>
              <a:rPr lang="en-US" dirty="0">
                <a:latin typeface="Baskerville Old Face" panose="02020602080505020303" pitchFamily="18" charset="0"/>
              </a:rPr>
              <a:t>C</a:t>
            </a:r>
            <a:r>
              <a:rPr lang="en-US" dirty="0" smtClean="0">
                <a:latin typeface="Baskerville Old Face" panose="02020602080505020303" pitchFamily="18" charset="0"/>
              </a:rPr>
              <a:t>ombat the near epidemic growth of childhood obesity and health related issues in our Nation. 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Offer children a nutritionally balanced meal.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Reduce obesity in younger military recruits.</a:t>
            </a: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ritannic Bold" panose="020B0903060703020204" pitchFamily="34" charset="0"/>
              </a:rPr>
              <a:t>This </a:t>
            </a:r>
            <a:r>
              <a:rPr lang="en-US" dirty="0">
                <a:latin typeface="Britannic Bold" panose="020B0903060703020204" pitchFamily="34" charset="0"/>
              </a:rPr>
              <a:t>act </a:t>
            </a:r>
            <a:r>
              <a:rPr lang="en-US" dirty="0" smtClean="0">
                <a:latin typeface="Britannic Bold" panose="020B0903060703020204" pitchFamily="34" charset="0"/>
              </a:rPr>
              <a:t>is </a:t>
            </a:r>
            <a:r>
              <a:rPr lang="en-US" dirty="0">
                <a:latin typeface="Britannic Bold" panose="020B0903060703020204" pitchFamily="34" charset="0"/>
              </a:rPr>
              <a:t>the biggest change to child nutrition this country has seen in over </a:t>
            </a:r>
            <a:r>
              <a:rPr lang="en-US" dirty="0" smtClean="0">
                <a:latin typeface="Britannic Bold" panose="020B0903060703020204" pitchFamily="34" charset="0"/>
              </a:rPr>
              <a:t>30 </a:t>
            </a:r>
            <a:r>
              <a:rPr lang="en-US" dirty="0">
                <a:latin typeface="Britannic Bold" panose="020B0903060703020204" pitchFamily="34" charset="0"/>
              </a:rPr>
              <a:t>years. </a:t>
            </a:r>
            <a:r>
              <a:rPr lang="en-US" dirty="0" smtClean="0">
                <a:latin typeface="Britannic Bold" panose="020B0903060703020204" pitchFamily="34" charset="0"/>
              </a:rPr>
              <a:t> </a:t>
            </a:r>
            <a:endParaRPr lang="en-US" dirty="0">
              <a:latin typeface="Britannic Bold" panose="020B09030607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0" b="98400" l="2918" r="97082">
                        <a14:backgroundMark x1="53050" y1="75600" x2="53581" y2="77600"/>
                        <a14:backgroundMark x1="35279" y1="78400" x2="33422" y2="75800"/>
                        <a14:backgroundMark x1="75597" y1="71000" x2="72414" y2="7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8580"/>
            <a:ext cx="990600" cy="13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64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Nutritional Requirements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Baskerville Old Face" panose="02020602080505020303" pitchFamily="18" charset="0"/>
              </a:rPr>
              <a:t>School lunches must meet t</a:t>
            </a:r>
            <a:r>
              <a:rPr lang="en-US" sz="2400" dirty="0" smtClean="0">
                <a:latin typeface="Baskerville Old Face" panose="02020602080505020303" pitchFamily="18" charset="0"/>
              </a:rPr>
              <a:t>he requirements </a:t>
            </a:r>
            <a:r>
              <a:rPr lang="en-US" sz="2400" dirty="0">
                <a:latin typeface="Baskerville Old Face" panose="02020602080505020303" pitchFamily="18" charset="0"/>
              </a:rPr>
              <a:t>of the Dietary Guidelines for </a:t>
            </a:r>
            <a:r>
              <a:rPr lang="en-US" sz="2400" dirty="0" smtClean="0">
                <a:latin typeface="Baskerville Old Face" panose="02020602080505020303" pitchFamily="18" charset="0"/>
              </a:rPr>
              <a:t>Americans </a:t>
            </a:r>
            <a:r>
              <a:rPr lang="en-US" sz="2400" dirty="0">
                <a:latin typeface="Baskerville Old Face" panose="02020602080505020303" pitchFamily="18" charset="0"/>
              </a:rPr>
              <a:t>which </a:t>
            </a:r>
            <a:r>
              <a:rPr lang="en-US" sz="2400" dirty="0" smtClean="0">
                <a:latin typeface="Baskerville Old Face" panose="02020602080505020303" pitchFamily="18" charset="0"/>
              </a:rPr>
              <a:t>include: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Baskerville Old Face" panose="02020602080505020303" pitchFamily="18" charset="0"/>
              </a:rPr>
              <a:t>No </a:t>
            </a:r>
            <a:r>
              <a:rPr lang="en-US" sz="2400" dirty="0">
                <a:latin typeface="Baskerville Old Face" panose="02020602080505020303" pitchFamily="18" charset="0"/>
              </a:rPr>
              <a:t>more than 30% of an individual's calories come from </a:t>
            </a:r>
            <a:r>
              <a:rPr lang="en-US" sz="2400" dirty="0" smtClean="0">
                <a:latin typeface="Baskerville Old Face" panose="02020602080505020303" pitchFamily="18" charset="0"/>
              </a:rPr>
              <a:t>Fat.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Baskerville Old Face" panose="02020602080505020303" pitchFamily="18" charset="0"/>
              </a:rPr>
              <a:t>Less than 10% from Saturated Fat.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2400" dirty="0">
                <a:latin typeface="Baskerville Old Face" panose="02020602080505020303" pitchFamily="18" charset="0"/>
              </a:rPr>
              <a:t>Provide 1/3 of the Recommended Dietary Allowances of: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 Old Face" panose="02020602080505020303" pitchFamily="18" charset="0"/>
              </a:rPr>
              <a:t>Protein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 Old Face" panose="02020602080505020303" pitchFamily="18" charset="0"/>
              </a:rPr>
              <a:t>Vitamin 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 Old Face" panose="02020602080505020303" pitchFamily="18" charset="0"/>
              </a:rPr>
              <a:t>Vitamin 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 Old Face" panose="02020602080505020303" pitchFamily="18" charset="0"/>
              </a:rPr>
              <a:t>Iron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>
                <a:latin typeface="Baskerville Old Face" panose="02020602080505020303" pitchFamily="18" charset="0"/>
              </a:rPr>
              <a:t>Calcium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skerville Old Face" panose="02020602080505020303" pitchFamily="18" charset="0"/>
              </a:rPr>
              <a:t>Calories</a:t>
            </a:r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Baskerville Old Face" panose="02020602080505020303" pitchFamily="18" charset="0"/>
              </a:rPr>
              <a:t>These requirements </a:t>
            </a:r>
            <a:r>
              <a:rPr lang="en-US" sz="2400" b="1" dirty="0" smtClean="0">
                <a:latin typeface="Baskerville Old Face" panose="02020602080505020303" pitchFamily="18" charset="0"/>
              </a:rPr>
              <a:t>must</a:t>
            </a:r>
            <a:r>
              <a:rPr lang="en-US" sz="2400" dirty="0" smtClean="0">
                <a:latin typeface="Baskerville Old Face" panose="02020602080505020303" pitchFamily="18" charset="0"/>
              </a:rPr>
              <a:t> be met over </a:t>
            </a:r>
            <a:r>
              <a:rPr lang="en-US" sz="2400" dirty="0">
                <a:latin typeface="Baskerville Old Face" panose="02020602080505020303" pitchFamily="18" charset="0"/>
              </a:rPr>
              <a:t>the course of </a:t>
            </a:r>
            <a:r>
              <a:rPr lang="en-US" sz="2400" dirty="0" smtClean="0">
                <a:latin typeface="Baskerville Old Face" panose="02020602080505020303" pitchFamily="18" charset="0"/>
              </a:rPr>
              <a:t>1 </a:t>
            </a:r>
            <a:r>
              <a:rPr lang="en-US" sz="2400" dirty="0">
                <a:latin typeface="Baskerville Old Face" panose="02020602080505020303" pitchFamily="18" charset="0"/>
              </a:rPr>
              <a:t>week's worth of lunches </a:t>
            </a:r>
            <a:r>
              <a:rPr lang="en-US" sz="2400" dirty="0" smtClean="0">
                <a:latin typeface="Baskerville Old Face" panose="02020602080505020303" pitchFamily="18" charset="0"/>
              </a:rPr>
              <a:t>served. 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5"/>
          <a:stretch/>
        </p:blipFill>
        <p:spPr bwMode="auto">
          <a:xfrm>
            <a:off x="213691" y="163286"/>
            <a:ext cx="1157909" cy="1132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pic>
        <p:nvPicPr>
          <p:cNvPr id="4098" name="Picture 2" descr="C:\Users\megwestfall\AppData\Local\Microsoft\Windows\Temporary Internet Files\Content.IE5\3TQWWT9F\220px-USDA_MyPlate_gree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12344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ritannic Bold" panose="020B0903060703020204" pitchFamily="34" charset="0"/>
              </a:rPr>
              <a:t>Meals Served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4666"/>
            <a:ext cx="8229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85 % of students participate in school meals every day.</a:t>
            </a: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Baskerville Old Face" panose="02020602080505020303" pitchFamily="18" charset="0"/>
              </a:rPr>
              <a:t>*Numbers and yearly projections are based on the October 2017 meal counts.</a:t>
            </a:r>
          </a:p>
          <a:p>
            <a:pPr marL="0" indent="0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18434839"/>
              </p:ext>
            </p:extLst>
          </p:nvPr>
        </p:nvGraphicFramePr>
        <p:xfrm>
          <a:off x="1447800" y="21336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46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Community Eligibility Program (CEP)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518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Geneva’s entire District is now enrolled in CEP!</a:t>
            </a:r>
          </a:p>
          <a:p>
            <a:r>
              <a:rPr lang="en-US" dirty="0" smtClean="0">
                <a:latin typeface="Baskerville Old Face" panose="02020602080505020303" pitchFamily="18" charset="0"/>
              </a:rPr>
              <a:t>Focus is </a:t>
            </a:r>
            <a:r>
              <a:rPr lang="en-US" dirty="0">
                <a:latin typeface="Baskerville Old Face" pitchFamily="18" charset="0"/>
              </a:rPr>
              <a:t>on feeding students in schools that have a high free/reduced percentage for breakfast and lunch at no cost to the </a:t>
            </a:r>
            <a:r>
              <a:rPr lang="en-US" dirty="0" smtClean="0">
                <a:latin typeface="Baskerville Old Face" pitchFamily="18" charset="0"/>
              </a:rPr>
              <a:t>family.</a:t>
            </a:r>
            <a:endParaRPr lang="en-US" dirty="0">
              <a:latin typeface="Baskerville Old Face" pitchFamily="18" charset="0"/>
            </a:endParaRPr>
          </a:p>
          <a:p>
            <a:r>
              <a:rPr lang="en-US" dirty="0">
                <a:latin typeface="Baskerville Old Face" pitchFamily="18" charset="0"/>
              </a:rPr>
              <a:t>Reimbursement rates from the USDA are based upon the percentage of students that are qualified for SNAP and Medicaid </a:t>
            </a:r>
            <a:r>
              <a:rPr lang="en-US" dirty="0" smtClean="0">
                <a:latin typeface="Baskerville Old Face" pitchFamily="18" charset="0"/>
              </a:rPr>
              <a:t>benefits.</a:t>
            </a:r>
            <a:endParaRPr lang="en-US" dirty="0">
              <a:latin typeface="Baskerville Old Face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1674"/>
            <a:ext cx="1534886" cy="1025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5594025"/>
            <a:ext cx="1714500" cy="114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00788"/>
            <a:ext cx="2438400" cy="10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6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1082403" cy="121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ritannic Bold" panose="020B0903060703020204" pitchFamily="34" charset="0"/>
              </a:rPr>
              <a:t>Geneva City School District Statistics</a:t>
            </a:r>
            <a:endParaRPr lang="en-US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4953001"/>
            <a:ext cx="3733800" cy="609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Britannic Bold" panose="020B0903060703020204" pitchFamily="34" charset="0"/>
              </a:rPr>
              <a:t>2,196 Students Enrolled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84537279"/>
              </p:ext>
            </p:extLst>
          </p:nvPr>
        </p:nvGraphicFramePr>
        <p:xfrm>
          <a:off x="304800" y="1219200"/>
          <a:ext cx="3886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37945870"/>
              </p:ext>
            </p:extLst>
          </p:nvPr>
        </p:nvGraphicFramePr>
        <p:xfrm>
          <a:off x="5181600" y="1295400"/>
          <a:ext cx="3657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50292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Britannic Bold" panose="020B0903060703020204" pitchFamily="34" charset="0"/>
              </a:rPr>
              <a:t>2,189 Students Enrolled</a:t>
            </a:r>
          </a:p>
        </p:txBody>
      </p:sp>
    </p:spTree>
    <p:extLst>
      <p:ext uri="{BB962C8B-B14F-4D97-AF65-F5344CB8AC3E}">
        <p14:creationId xmlns:p14="http://schemas.microsoft.com/office/powerpoint/2010/main" val="160189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821</Words>
  <Application>Microsoft Macintosh PowerPoint</Application>
  <PresentationFormat>On-screen Show (4:3)</PresentationFormat>
  <Paragraphs>123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Community Eligibility Program: Serving the Students of Geneva</vt:lpstr>
      <vt:lpstr>How Did School Lunch Begin?</vt:lpstr>
      <vt:lpstr>PowerPoint Presentation</vt:lpstr>
      <vt:lpstr>Facts About Child Nutrition Programs</vt:lpstr>
      <vt:lpstr>Healthy Hunger-Free Kids Act (HHFKA)</vt:lpstr>
      <vt:lpstr>Nutritional Requirements</vt:lpstr>
      <vt:lpstr>Meals Served</vt:lpstr>
      <vt:lpstr>Community Eligibility Program (CEP)</vt:lpstr>
      <vt:lpstr>Geneva City School District Statistics</vt:lpstr>
      <vt:lpstr>Program Funding</vt:lpstr>
      <vt:lpstr>Revenue</vt:lpstr>
      <vt:lpstr>Food Service Expenses</vt:lpstr>
      <vt:lpstr>Call For Action</vt:lpstr>
      <vt:lpstr>BackPack Program</vt:lpstr>
      <vt:lpstr>BackPack Program Sponsor</vt:lpstr>
      <vt:lpstr>Current Back Pack Program</vt:lpstr>
      <vt:lpstr>Wegmans Fill the Bus Campaign</vt:lpstr>
    </vt:vector>
  </TitlesOfParts>
  <Company>NRWCS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Food Service 101</dc:title>
  <dc:creator>Younglove, Nancy</dc:creator>
  <cp:lastModifiedBy>Megan Metz</cp:lastModifiedBy>
  <cp:revision>121</cp:revision>
  <cp:lastPrinted>2017-11-15T14:42:28Z</cp:lastPrinted>
  <dcterms:created xsi:type="dcterms:W3CDTF">2012-04-25T12:02:01Z</dcterms:created>
  <dcterms:modified xsi:type="dcterms:W3CDTF">2017-11-30T19:05:02Z</dcterms:modified>
</cp:coreProperties>
</file>